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</p:sldMasterIdLst>
  <p:notesMasterIdLst>
    <p:notesMasterId r:id="rId47"/>
  </p:notesMasterIdLst>
  <p:sldIdLst>
    <p:sldId id="575" r:id="rId3"/>
    <p:sldId id="658" r:id="rId4"/>
    <p:sldId id="663" r:id="rId5"/>
    <p:sldId id="659" r:id="rId6"/>
    <p:sldId id="637" r:id="rId7"/>
    <p:sldId id="657" r:id="rId8"/>
    <p:sldId id="638" r:id="rId9"/>
    <p:sldId id="639" r:id="rId10"/>
    <p:sldId id="640" r:id="rId11"/>
    <p:sldId id="641" r:id="rId12"/>
    <p:sldId id="642" r:id="rId13"/>
    <p:sldId id="644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623" r:id="rId45"/>
    <p:sldId id="664" r:id="rId4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228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685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1143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1600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8F44A2F1-9E1F-4B54-A3A2-5F16C0AD49E2}" styleName="">
    <a:tblBg/>
    <a:wholeTbl>
      <a:tcTxStyle b="off" i="off">
        <a:font>
          <a:latin typeface="Lucida Sans"/>
          <a:ea typeface="Lucida Sans"/>
          <a:cs typeface="Lucida Sans"/>
        </a:font>
        <a:srgbClr val="000000"/>
      </a:tcTxStyle>
      <a:tcStyle>
        <a:tcBdr>
          <a:left>
            <a:ln w="12700" cap="flat">
              <a:solidFill>
                <a:srgbClr val="E7EAEB"/>
              </a:solidFill>
              <a:prstDash val="solid"/>
              <a:miter lim="400000"/>
            </a:ln>
          </a:left>
          <a:right>
            <a:ln w="12700" cap="flat">
              <a:solidFill>
                <a:srgbClr val="E7EAEB"/>
              </a:solidFill>
              <a:prstDash val="solid"/>
              <a:miter lim="400000"/>
            </a:ln>
          </a:right>
          <a:top>
            <a:ln w="12700" cap="flat">
              <a:solidFill>
                <a:srgbClr val="E7EAEB"/>
              </a:solidFill>
              <a:prstDash val="solid"/>
              <a:miter lim="400000"/>
            </a:ln>
          </a:top>
          <a:bottom>
            <a:ln w="12700" cap="flat">
              <a:solidFill>
                <a:srgbClr val="E7EAEB"/>
              </a:solidFill>
              <a:prstDash val="solid"/>
              <a:miter lim="400000"/>
            </a:ln>
          </a:bottom>
          <a:insideH>
            <a:ln w="12700" cap="flat">
              <a:solidFill>
                <a:srgbClr val="E7EAEB"/>
              </a:solidFill>
              <a:prstDash val="solid"/>
              <a:miter lim="400000"/>
            </a:ln>
          </a:insideH>
          <a:insideV>
            <a:ln w="12700" cap="flat">
              <a:solidFill>
                <a:srgbClr val="E7EAEB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Lucida Sans"/>
          <a:ea typeface="Lucida Sans"/>
          <a:cs typeface="Lucida Sans"/>
        </a:font>
        <a:srgbClr val="FFFFFF"/>
      </a:tcTxStyle>
      <a:tcStyle>
        <a:tcBdr>
          <a:left>
            <a:ln w="28575" cap="flat">
              <a:noFill/>
              <a:miter lim="400000"/>
            </a:ln>
          </a:left>
          <a:right>
            <a:ln w="12700" cap="flat">
              <a:solidFill>
                <a:srgbClr val="E7EAEB"/>
              </a:solidFill>
              <a:prstDash val="solid"/>
              <a:miter lim="400000"/>
            </a:ln>
          </a:right>
          <a:top>
            <a:ln w="12700" cap="flat">
              <a:solidFill>
                <a:srgbClr val="E7EAEB"/>
              </a:solidFill>
              <a:prstDash val="solid"/>
              <a:miter lim="400000"/>
            </a:ln>
          </a:top>
          <a:bottom>
            <a:ln w="12700" cap="flat">
              <a:solidFill>
                <a:srgbClr val="E7EAEB"/>
              </a:solidFill>
              <a:prstDash val="solid"/>
              <a:miter lim="400000"/>
            </a:ln>
          </a:bottom>
          <a:insideH>
            <a:ln w="12700" cap="flat">
              <a:solidFill>
                <a:srgbClr val="E7EAEB"/>
              </a:solidFill>
              <a:prstDash val="solid"/>
              <a:miter lim="400000"/>
            </a:ln>
          </a:insideH>
          <a:insideV>
            <a:ln w="12700" cap="flat">
              <a:solidFill>
                <a:srgbClr val="E7EAEB"/>
              </a:solidFill>
              <a:prstDash val="solid"/>
              <a:miter lim="400000"/>
            </a:ln>
          </a:insideV>
        </a:tcBdr>
        <a:fill>
          <a:solidFill>
            <a:srgbClr val="5E5E5E"/>
          </a:solidFill>
        </a:fill>
      </a:tcStyle>
    </a:firstCol>
    <a:lastRow>
      <a:tcTxStyle b="off" i="on">
        <a:font>
          <a:latin typeface="Times"/>
          <a:ea typeface="Times"/>
          <a:cs typeface="Times"/>
        </a:font>
        <a:srgbClr val="0048A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8575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AEB"/>
          </a:solidFill>
        </a:fill>
      </a:tcStyle>
    </a:lastRow>
    <a:firstRow>
      <a:tcTxStyle b="off" i="off">
        <a:font>
          <a:latin typeface="Lucida Sans"/>
          <a:ea typeface="Lucida Sans"/>
          <a:cs typeface="Lucida Sans"/>
        </a:font>
        <a:srgbClr val="FFFFFF"/>
      </a:tcTxStyle>
      <a:tcStyle>
        <a:tcBdr>
          <a:left>
            <a:ln w="12700" cap="flat">
              <a:solidFill>
                <a:srgbClr val="E7EAEB"/>
              </a:solidFill>
              <a:prstDash val="solid"/>
              <a:miter lim="400000"/>
            </a:ln>
          </a:left>
          <a:right>
            <a:ln w="12700" cap="flat">
              <a:solidFill>
                <a:srgbClr val="E7EAEB"/>
              </a:solidFill>
              <a:prstDash val="solid"/>
              <a:miter lim="400000"/>
            </a:ln>
          </a:right>
          <a:top>
            <a:ln w="28575" cap="flat">
              <a:noFill/>
              <a:miter lim="400000"/>
            </a:ln>
          </a:top>
          <a:bottom>
            <a:ln w="12700" cap="flat">
              <a:solidFill>
                <a:srgbClr val="E7EAEB"/>
              </a:solidFill>
              <a:prstDash val="solid"/>
              <a:miter lim="400000"/>
            </a:ln>
          </a:bottom>
          <a:insideH>
            <a:ln w="12700" cap="flat">
              <a:solidFill>
                <a:srgbClr val="E7EAEB"/>
              </a:solidFill>
              <a:prstDash val="solid"/>
              <a:miter lim="400000"/>
            </a:ln>
          </a:insideH>
          <a:insideV>
            <a:ln w="12700" cap="flat">
              <a:solidFill>
                <a:srgbClr val="E7EAEB"/>
              </a:solidFill>
              <a:prstDash val="solid"/>
              <a:miter lim="400000"/>
            </a:ln>
          </a:insideV>
        </a:tcBdr>
        <a:fill>
          <a:solidFill>
            <a:srgbClr val="5E5E5E"/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Lucida Sans"/>
          <a:ea typeface="Lucida Sans"/>
          <a:cs typeface="Lucida Sans"/>
        </a:font>
        <a:srgbClr val="000000"/>
      </a:tcTxStyle>
      <a:tcStyle>
        <a:tcBdr>
          <a:left>
            <a:ln w="12700" cap="flat">
              <a:solidFill>
                <a:srgbClr val="E7EAEB"/>
              </a:solidFill>
              <a:prstDash val="solid"/>
              <a:miter lim="400000"/>
            </a:ln>
          </a:left>
          <a:right>
            <a:ln w="12700" cap="flat">
              <a:solidFill>
                <a:srgbClr val="E7EAEB"/>
              </a:solidFill>
              <a:prstDash val="solid"/>
              <a:miter lim="400000"/>
            </a:ln>
          </a:right>
          <a:top>
            <a:ln w="12700" cap="flat">
              <a:solidFill>
                <a:srgbClr val="E7EAEB"/>
              </a:solidFill>
              <a:prstDash val="solid"/>
              <a:miter lim="400000"/>
            </a:ln>
          </a:top>
          <a:bottom>
            <a:ln w="12700" cap="flat">
              <a:solidFill>
                <a:srgbClr val="E7EAEB"/>
              </a:solidFill>
              <a:prstDash val="solid"/>
              <a:miter lim="400000"/>
            </a:ln>
          </a:bottom>
          <a:insideH>
            <a:ln w="12700" cap="flat">
              <a:solidFill>
                <a:srgbClr val="E7EAEB"/>
              </a:solidFill>
              <a:prstDash val="solid"/>
              <a:miter lim="400000"/>
            </a:ln>
          </a:insideH>
          <a:insideV>
            <a:ln w="12700" cap="flat">
              <a:solidFill>
                <a:srgbClr val="E7EAEB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Lucida Sans"/>
          <a:ea typeface="Lucida Sans"/>
          <a:cs typeface="Lucida Sans"/>
        </a:font>
        <a:srgbClr val="FFFFFF"/>
      </a:tcTxStyle>
      <a:tcStyle>
        <a:tcBdr>
          <a:left>
            <a:ln w="28575" cap="flat">
              <a:noFill/>
              <a:miter lim="400000"/>
            </a:ln>
          </a:left>
          <a:right>
            <a:ln w="12700" cap="flat">
              <a:solidFill>
                <a:srgbClr val="E7EAEB"/>
              </a:solidFill>
              <a:prstDash val="solid"/>
              <a:miter lim="400000"/>
            </a:ln>
          </a:right>
          <a:top>
            <a:ln w="12700" cap="flat">
              <a:solidFill>
                <a:srgbClr val="E7EAEB"/>
              </a:solidFill>
              <a:prstDash val="solid"/>
              <a:miter lim="400000"/>
            </a:ln>
          </a:top>
          <a:bottom>
            <a:ln w="12700" cap="flat">
              <a:solidFill>
                <a:srgbClr val="E7EAEB"/>
              </a:solidFill>
              <a:prstDash val="solid"/>
              <a:miter lim="400000"/>
            </a:ln>
          </a:bottom>
          <a:insideH>
            <a:ln w="12700" cap="flat">
              <a:solidFill>
                <a:srgbClr val="E7EAEB"/>
              </a:solidFill>
              <a:prstDash val="solid"/>
              <a:miter lim="400000"/>
            </a:ln>
          </a:insideH>
          <a:insideV>
            <a:ln w="12700" cap="flat">
              <a:solidFill>
                <a:srgbClr val="E7EAEB"/>
              </a:solidFill>
              <a:prstDash val="solid"/>
              <a:miter lim="400000"/>
            </a:ln>
          </a:insideV>
        </a:tcBdr>
        <a:fill>
          <a:solidFill>
            <a:srgbClr val="5E5E5E"/>
          </a:solidFill>
        </a:fill>
      </a:tcStyle>
    </a:firstCol>
    <a:lastRow>
      <a:tcTxStyle b="off" i="on">
        <a:font>
          <a:latin typeface="Times"/>
          <a:ea typeface="Times"/>
          <a:cs typeface="Times"/>
        </a:font>
        <a:srgbClr val="0048A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8575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AEB"/>
          </a:solidFill>
        </a:fill>
      </a:tcStyle>
    </a:lastRow>
    <a:firstRow>
      <a:tcTxStyle b="off" i="off">
        <a:font>
          <a:latin typeface="Lucida Sans"/>
          <a:ea typeface="Lucida Sans"/>
          <a:cs typeface="Lucida Sans"/>
        </a:font>
        <a:srgbClr val="FFFFFF"/>
      </a:tcTxStyle>
      <a:tcStyle>
        <a:tcBdr>
          <a:left>
            <a:ln w="12700" cap="flat">
              <a:solidFill>
                <a:srgbClr val="E7EAEB"/>
              </a:solidFill>
              <a:prstDash val="solid"/>
              <a:miter lim="400000"/>
            </a:ln>
          </a:left>
          <a:right>
            <a:ln w="12700" cap="flat">
              <a:solidFill>
                <a:srgbClr val="E7EAEB"/>
              </a:solidFill>
              <a:prstDash val="solid"/>
              <a:miter lim="400000"/>
            </a:ln>
          </a:right>
          <a:top>
            <a:ln w="28575" cap="flat">
              <a:noFill/>
              <a:miter lim="400000"/>
            </a:ln>
          </a:top>
          <a:bottom>
            <a:ln w="12700" cap="flat">
              <a:solidFill>
                <a:srgbClr val="E7EAEB"/>
              </a:solidFill>
              <a:prstDash val="solid"/>
              <a:miter lim="400000"/>
            </a:ln>
          </a:bottom>
          <a:insideH>
            <a:ln w="12700" cap="flat">
              <a:solidFill>
                <a:srgbClr val="E7EAEB"/>
              </a:solidFill>
              <a:prstDash val="solid"/>
              <a:miter lim="400000"/>
            </a:ln>
          </a:insideH>
          <a:insideV>
            <a:ln w="12700" cap="flat">
              <a:solidFill>
                <a:srgbClr val="E7EAEB"/>
              </a:solidFill>
              <a:prstDash val="solid"/>
              <a:miter lim="400000"/>
            </a:ln>
          </a:insideV>
        </a:tcBdr>
        <a:fill>
          <a:solidFill>
            <a:srgbClr val="5E5E5E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97"/>
    <p:restoredTop sz="94769"/>
  </p:normalViewPr>
  <p:slideViewPr>
    <p:cSldViewPr snapToGrid="0">
      <p:cViewPr varScale="1">
        <p:scale>
          <a:sx n="75" d="100"/>
          <a:sy n="75" d="100"/>
        </p:scale>
        <p:origin x="192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6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16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16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16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16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16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16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16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16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2884E-AB51-CE46-B606-030E2D62B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790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58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9" name="Shape 58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2435" marR="42435" defTabSz="914400">
              <a:spcBef>
                <a:spcPts val="400"/>
              </a:spcBef>
              <a:buClr>
                <a:srgbClr val="000000"/>
              </a:buClr>
              <a:buFont typeface="Lucida Sans"/>
              <a:defRPr sz="1200">
                <a:uFill>
                  <a:solidFill>
                    <a:srgbClr val="000000"/>
                  </a:solidFill>
                </a:uFill>
                <a:latin typeface="Lucida Sans"/>
                <a:ea typeface="Lucida Sans"/>
                <a:cs typeface="Lucida Sans"/>
                <a:sym typeface="Lucida Sans"/>
              </a:defRPr>
            </a:pPr>
            <a:r>
              <a:t>“Boston Pool” algorithm to assign interns, so named because it had been previously used by a regional clearinghouse in the Boston area. Roth showed that Boston Pool algorithm is essentially the same as hospital-optimal version of Gale–Shapley (though a few minor differences).</a:t>
            </a:r>
          </a:p>
          <a:p>
            <a:pPr marL="42435" marR="42435" defTabSz="914400">
              <a:spcBef>
                <a:spcPts val="400"/>
              </a:spcBef>
              <a:buClr>
                <a:srgbClr val="000000"/>
              </a:buClr>
              <a:buFont typeface="Lucida Sans"/>
              <a:defRPr sz="1200">
                <a:uFill>
                  <a:solidFill>
                    <a:srgbClr val="000000"/>
                  </a:solidFill>
                </a:uFill>
                <a:latin typeface="Lucida Sans"/>
                <a:ea typeface="Lucida Sans"/>
                <a:cs typeface="Lucida Sans"/>
                <a:sym typeface="Lucida Sans"/>
              </a:defRPr>
            </a:pPr>
            <a:r>
              <a:t>The algorithm was first analyzed by David Gale and Lloyd Shapley, who proved that it produces a stable matching and that it is hospital optimal.</a:t>
            </a:r>
          </a:p>
          <a:p>
            <a:pPr marL="42435" marR="42435" defTabSz="914400">
              <a:spcBef>
                <a:spcPts val="400"/>
              </a:spcBef>
              <a:buClr>
                <a:srgbClr val="000000"/>
              </a:buClr>
              <a:buFont typeface="Lucida Sans"/>
              <a:defRPr sz="1200">
                <a:uFill>
                  <a:solidFill>
                    <a:srgbClr val="000000"/>
                  </a:solidFill>
                </a:uFill>
                <a:latin typeface="Lucida Sans"/>
                <a:ea typeface="Lucida Sans"/>
                <a:cs typeface="Lucida Sans"/>
                <a:sym typeface="Lucida Sans"/>
              </a:defRPr>
            </a:pPr>
            <a:r>
              <a:t>hospital may want to hire an extra resident in psychiatry</a:t>
            </a:r>
            <a:br/>
            <a:r>
              <a:t>if it is not assigned desired number of surgery residents</a:t>
            </a:r>
          </a:p>
          <a:p>
            <a:pPr marL="42435" marR="42435" defTabSz="914400">
              <a:spcBef>
                <a:spcPts val="400"/>
              </a:spcBef>
              <a:buClr>
                <a:srgbClr val="000000"/>
              </a:buClr>
              <a:buFont typeface="Lucida Sans"/>
              <a:defRPr sz="1200">
                <a:uFill>
                  <a:solidFill>
                    <a:srgbClr val="000000"/>
                  </a:solidFill>
                </a:uFill>
                <a:latin typeface="Lucida Sans"/>
                <a:ea typeface="Lucida Sans"/>
                <a:cs typeface="Lucida Sans"/>
                <a:sym typeface="Lucida Sans"/>
              </a:defRPr>
            </a:pPr>
            <a:r>
              <a:t>Resident = graduating medical student</a:t>
            </a:r>
          </a:p>
        </p:txBody>
      </p:sp>
    </p:spTree>
    <p:extLst>
      <p:ext uri="{BB962C8B-B14F-4D97-AF65-F5344CB8AC3E}">
        <p14:creationId xmlns:p14="http://schemas.microsoft.com/office/powerpoint/2010/main" val="286003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Shape 60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0" name="Shape 61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2435" marR="42435" defTabSz="914400">
              <a:spcBef>
                <a:spcPts val="400"/>
              </a:spcBef>
              <a:buClr>
                <a:srgbClr val="000000"/>
              </a:buClr>
              <a:buFont typeface="Lucida Sans"/>
              <a:defRPr sz="1200">
                <a:uFill>
                  <a:solidFill>
                    <a:srgbClr val="000000"/>
                  </a:solidFill>
                </a:uFill>
                <a:latin typeface="Lucida Sans"/>
                <a:ea typeface="Lucida Sans"/>
                <a:cs typeface="Lucida Sans"/>
                <a:sym typeface="Lucida Sans"/>
              </a:defRPr>
            </a:pPr>
            <a:r>
              <a:t>Reference: New York Times, October 15, 2012.</a:t>
            </a:r>
          </a:p>
          <a:p>
            <a:pPr marL="42435" marR="42435" defTabSz="914400">
              <a:spcBef>
                <a:spcPts val="400"/>
              </a:spcBef>
              <a:buClr>
                <a:srgbClr val="000000"/>
              </a:buClr>
              <a:buFont typeface="Lucida Sans"/>
              <a:defRPr sz="1200">
                <a:uFill>
                  <a:solidFill>
                    <a:srgbClr val="000000"/>
                  </a:solidFill>
                </a:uFill>
                <a:latin typeface="Lucida Sans"/>
                <a:ea typeface="Lucida Sans"/>
                <a:cs typeface="Lucida Sans"/>
                <a:sym typeface="Lucida Sans"/>
              </a:defRPr>
            </a:pPr>
            <a:r>
              <a:t>Technically, the Sveriges Riksbank Prize in Economic Sciences in Memory of Alfred Nobel for 2012</a:t>
            </a:r>
          </a:p>
        </p:txBody>
      </p:sp>
    </p:spTree>
    <p:extLst>
      <p:ext uri="{BB962C8B-B14F-4D97-AF65-F5344CB8AC3E}">
        <p14:creationId xmlns:p14="http://schemas.microsoft.com/office/powerpoint/2010/main" val="1473015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nice video of Canadian Match Program</a:t>
            </a:r>
          </a:p>
          <a:p>
            <a:r>
              <a:rPr dirty="0"/>
              <a:t>http://www.carms.ca/the-match/how-it-works/</a:t>
            </a:r>
          </a:p>
        </p:txBody>
      </p:sp>
    </p:spTree>
    <p:extLst>
      <p:ext uri="{BB962C8B-B14F-4D97-AF65-F5344CB8AC3E}">
        <p14:creationId xmlns:p14="http://schemas.microsoft.com/office/powerpoint/2010/main" val="2829740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A2884E-AB51-CE46-B606-030E2D62B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106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" name="Shape 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“proposes offer”</a:t>
            </a:r>
          </a:p>
          <a:p>
            <a:r>
              <a:t>“rejects offer”</a:t>
            </a:r>
          </a:p>
          <a:p>
            <a:r>
              <a:t>“accepts offer”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9" name="Shape 3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Note: another stable matching is V-E W-C X-B Y-A Z-D where every student gets their first choice.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4" name="Shape 2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T(n) \; \le \; </a:t>
            </a:r>
          </a:p>
          <a:p>
            <a:r>
              <a:t>\begin{cases}</a:t>
            </a:r>
          </a:p>
          <a:p>
            <a:r>
              <a:t>\;0 &amp; \text{ if $n = 1$ } \\[0.7em]</a:t>
            </a:r>
          </a:p>
          <a:p>
            <a:r>
              <a:t>\;T(\lfloor n/2 \rfloor) \;+\; T(\lceil n/2 \rceil) \;+\; n &amp; \text{ if $n &gt; 1$ } \\</a:t>
            </a:r>
          </a:p>
          <a:p>
            <a:r>
              <a:t>\end{cases}</a:t>
            </a:r>
          </a:p>
        </p:txBody>
      </p:sp>
    </p:spTree>
    <p:extLst>
      <p:ext uri="{BB962C8B-B14F-4D97-AF65-F5344CB8AC3E}">
        <p14:creationId xmlns:p14="http://schemas.microsoft.com/office/powerpoint/2010/main" val="2286668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4" name="Shape 2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T(n) \; \le \; </a:t>
            </a:r>
          </a:p>
          <a:p>
            <a:r>
              <a:t>\begin{cases}</a:t>
            </a:r>
          </a:p>
          <a:p>
            <a:r>
              <a:t>\;0 &amp; \text{ if $n = 1$ } \\[0.7em]</a:t>
            </a:r>
          </a:p>
          <a:p>
            <a:r>
              <a:t>\;T(\lfloor n/2 \rfloor) \;+\; T(\lceil n/2 \rceil) \;+\; n &amp; \text{ if $n &gt; 1$ } \\</a:t>
            </a:r>
          </a:p>
          <a:p>
            <a:r>
              <a:t>\end{cases}</a:t>
            </a:r>
          </a:p>
        </p:txBody>
      </p:sp>
    </p:spTree>
    <p:extLst>
      <p:ext uri="{BB962C8B-B14F-4D97-AF65-F5344CB8AC3E}">
        <p14:creationId xmlns:p14="http://schemas.microsoft.com/office/powerpoint/2010/main" val="124534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46262-A375-6944-A3A6-738BB5912950}" type="datetime3">
              <a:rPr lang="en-US" smtClean="0"/>
              <a:t>6 September 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Md Mizanur Rahman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96BA5D-FC95-0A4A-9B5B-C97BCB6C75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69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B4C05-CC1E-984E-9930-1DFA8CFF9417}" type="datetime3">
              <a:rPr lang="en-US" smtClean="0"/>
              <a:t>6 September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Md Mizanur Rahman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D964D1-218C-F44C-9E07-C89EAD6186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209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5B14D-F989-2A4E-B0AF-6542590B9072}" type="datetime3">
              <a:rPr lang="en-US" smtClean="0"/>
              <a:t>6 September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Md Mizanur Rahman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68DB86-AF62-9747-BFE6-B028AD8B85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88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8407" y="1"/>
            <a:ext cx="13013207" cy="1265799"/>
          </a:xfrm>
          <a:prstGeom prst="rect">
            <a:avLst/>
          </a:prstGeom>
          <a:solidFill>
            <a:srgbClr val="002060">
              <a:alpha val="705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8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8159" y="1497423"/>
            <a:ext cx="10841069" cy="72642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14133" y="9066608"/>
            <a:ext cx="4389120" cy="519289"/>
          </a:xfrm>
        </p:spPr>
        <p:txBody>
          <a:bodyPr/>
          <a:lstStyle/>
          <a:p>
            <a:r>
              <a:rPr lang="en-US" dirty="0"/>
              <a:t>Md Mizanur Rahman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703149" y="9040140"/>
            <a:ext cx="2926080" cy="519289"/>
          </a:xfrm>
        </p:spPr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788159" y="50999"/>
            <a:ext cx="10841069" cy="936346"/>
          </a:xfrm>
          <a:noFill/>
        </p:spPr>
        <p:txBody>
          <a:bodyPr>
            <a:normAutofit/>
          </a:bodyPr>
          <a:lstStyle>
            <a:lvl1pPr>
              <a:defRPr sz="3413" b="1" i="0" baseline="0">
                <a:solidFill>
                  <a:srgbClr val="284B8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-8407" y="9235612"/>
            <a:ext cx="1451826" cy="517988"/>
          </a:xfrm>
        </p:spPr>
        <p:txBody>
          <a:bodyPr anchor="t" anchorCtr="1"/>
          <a:lstStyle/>
          <a:p>
            <a:fld id="{D5E69BD8-3648-7945-9770-FB2E6BE08269}" type="datetime3">
              <a:rPr lang="en-US" smtClean="0"/>
              <a:t>6 September 2022</a:t>
            </a:fld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0" y="1497424"/>
            <a:ext cx="1443419" cy="6849293"/>
          </a:xfrm>
        </p:spPr>
        <p:txBody>
          <a:bodyPr>
            <a:normAutofit/>
          </a:bodyPr>
          <a:lstStyle>
            <a:lvl1pPr marL="0" indent="0">
              <a:buNone/>
              <a:defRPr sz="1387" b="1" i="0" baseline="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F00C10-08DC-9A45-88E0-D0C188582B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3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8407" y="0"/>
            <a:ext cx="13013207" cy="2556877"/>
          </a:xfrm>
          <a:prstGeom prst="rect">
            <a:avLst/>
          </a:prstGeom>
          <a:solidFill>
            <a:srgbClr val="002060">
              <a:alpha val="705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8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599" y="220420"/>
            <a:ext cx="11202864" cy="2005825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Date Placeholder 3"/>
          <p:cNvSpPr txBox="1">
            <a:spLocks/>
          </p:cNvSpPr>
          <p:nvPr userDrawn="1"/>
        </p:nvSpPr>
        <p:spPr>
          <a:xfrm>
            <a:off x="-8407" y="9235612"/>
            <a:ext cx="1451826" cy="517988"/>
          </a:xfrm>
          <a:prstGeom prst="rect">
            <a:avLst/>
          </a:prstGeom>
        </p:spPr>
        <p:txBody>
          <a:bodyPr vert="horz" lIns="97536" tIns="48768" rIns="97536" bIns="48768" rtlCol="0" anchor="t" anchorCtr="1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5E69BD8-3648-7945-9770-FB2E6BE08269}" type="datetime3">
              <a:rPr lang="en-US" sz="1280" smtClean="0"/>
              <a:pPr/>
              <a:t>6 September 2022</a:t>
            </a:fld>
            <a:endParaRPr lang="en-US" sz="128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583B27-78F3-664A-B9F7-81DAB85EE9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58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6D000F-A318-1445-8AEE-DFAA783252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34647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563E3-82EC-A848-9710-7987A864C87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141E74-5D8E-E148-B63E-DCD77A6CE98B}"/>
              </a:ext>
            </a:extLst>
          </p:cNvPr>
          <p:cNvSpPr/>
          <p:nvPr userDrawn="1"/>
        </p:nvSpPr>
        <p:spPr>
          <a:xfrm>
            <a:off x="-8407" y="0"/>
            <a:ext cx="13013207" cy="2556877"/>
          </a:xfrm>
          <a:prstGeom prst="rect">
            <a:avLst/>
          </a:prstGeom>
          <a:solidFill>
            <a:srgbClr val="002060">
              <a:alpha val="7059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8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577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6F739-D444-2D49-8365-D011425B6819}" type="datetime3">
              <a:rPr lang="en-US" smtClean="0"/>
              <a:t>6 September 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64C545F-CC6B-1746-B1DD-CD203D6E1F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Dr. Sajedul Talukder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748664-F813-F749-B62B-99E2D308EA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40384"/>
      </p:ext>
    </p:extLst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C1CBD-57C8-EF4A-90DF-A2D5555D9928}" type="datetime3">
              <a:rPr lang="en-US" smtClean="0"/>
              <a:t>6 September 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E5B12A9-5CF9-064C-8729-E8B1E52791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Dr. Sajedul Talukder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954CDC-E9E0-0044-A5DA-F66CEEBFE3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17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4AB0-2FEC-7F4A-A9C7-810BDEE4ECD3}" type="datetime3">
              <a:rPr lang="en-US" smtClean="0"/>
              <a:t>6 September 2022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70A5B93-F407-3F45-ADD5-EA1A0B3844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Dr. Sajedul Talukder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990E0C-64B4-8A49-9994-2E68D1BC12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06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7AD48-39CC-574F-A277-7DDF4D97C115}" type="datetime3">
              <a:rPr lang="en-US" smtClean="0"/>
              <a:t>6 September 2022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416BF52-7EED-6B45-B23D-85F58128E88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Dr. Sajedul Talukder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AEDCE1-5F15-7A4C-8863-C7E5CCAF9F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18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2453E-52F8-5243-9430-148D4C4741B0}" type="datetime3">
              <a:rPr lang="en-US" smtClean="0"/>
              <a:t>6 September 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B1D8A86-AF7E-8C48-825A-10A9BC40B4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Dr. Sajedul Talukder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434B53-A079-674E-8172-8E5BD0F257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2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F11A0-C4D5-0A41-96FB-B1A622FC2FA8}" type="datetime3">
              <a:rPr lang="en-US" smtClean="0"/>
              <a:t>6 September 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Md Mizanur Rahman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4A9821-BFBD-674F-9347-1473F8DB31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380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8AB8D-1F8B-5C46-AE68-5364F04CE7C8}" type="datetime3">
              <a:rPr lang="en-US" smtClean="0"/>
              <a:t>6 September 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Md Mizanur Rahman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C76B2C4-9026-AD47-9EDD-A5CD8FE8DE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943" y="238778"/>
            <a:ext cx="769257" cy="4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92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6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 flipV="1">
            <a:off x="825500" y="990572"/>
            <a:ext cx="11366500" cy="28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812800" y="0"/>
            <a:ext cx="11379200" cy="812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b"/>
          <a:lstStyle/>
          <a:p>
            <a:r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812800" y="1270000"/>
            <a:ext cx="11379200" cy="817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2pPr>
              <a:buFont typeface="ヒラギノ角ゴ ProN W3"/>
              <a:buChar char="・"/>
              <a:defRPr>
                <a:solidFill>
                  <a:srgbClr val="000000"/>
                </a:solidFill>
              </a:defRPr>
            </a:lvl2pPr>
            <a:lvl3pPr>
              <a:buFont typeface="ヒラギノ角ゴ ProN W3"/>
              <a:buChar char="-"/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367592" y="9347200"/>
            <a:ext cx="258416" cy="254000"/>
          </a:xfrm>
          <a:prstGeom prst="rect">
            <a:avLst/>
          </a:prstGeom>
          <a:ln w="12700">
            <a:miter lim="400000"/>
          </a:ln>
        </p:spPr>
        <p:txBody>
          <a:bodyPr wrap="none" lIns="38100" tIns="38100" rIns="38100" bIns="38100">
            <a:spAutoFit/>
          </a:bodyPr>
          <a:lstStyle>
            <a:lvl1pPr algn="ctr">
              <a:lnSpc>
                <a:spcPts val="1400"/>
              </a:lnSpc>
              <a:tabLst>
                <a:tab pos="1066800" algn="l"/>
              </a:tabLst>
              <a:defRPr>
                <a:latin typeface="Lucida Sans"/>
                <a:ea typeface="Lucida Sans"/>
                <a:cs typeface="Lucida Sans"/>
                <a:sym typeface="Lucida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ransition spd="med"/>
  <p:txStyles>
    <p:titleStyle>
      <a:lvl1pPr marL="0" marR="0" indent="0" algn="l" defTabSz="457200" latinLnBrk="0">
        <a:lnSpc>
          <a:spcPts val="38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utura"/>
        </a:defRPr>
      </a:lvl1pPr>
      <a:lvl2pPr marL="0" marR="0" indent="228600" algn="l" defTabSz="457200" latinLnBrk="0">
        <a:lnSpc>
          <a:spcPts val="38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utura"/>
        </a:defRPr>
      </a:lvl2pPr>
      <a:lvl3pPr marL="0" marR="0" indent="457200" algn="l" defTabSz="457200" latinLnBrk="0">
        <a:lnSpc>
          <a:spcPts val="38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utura"/>
        </a:defRPr>
      </a:lvl3pPr>
      <a:lvl4pPr marL="0" marR="0" indent="685800" algn="l" defTabSz="457200" latinLnBrk="0">
        <a:lnSpc>
          <a:spcPts val="38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utura"/>
        </a:defRPr>
      </a:lvl4pPr>
      <a:lvl5pPr marL="0" marR="0" indent="914400" algn="l" defTabSz="457200" latinLnBrk="0">
        <a:lnSpc>
          <a:spcPts val="38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utura"/>
        </a:defRPr>
      </a:lvl5pPr>
      <a:lvl6pPr marL="0" marR="0" indent="1143000" algn="l" defTabSz="457200" latinLnBrk="0">
        <a:lnSpc>
          <a:spcPts val="38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utura"/>
        </a:defRPr>
      </a:lvl6pPr>
      <a:lvl7pPr marL="0" marR="0" indent="1371600" algn="l" defTabSz="457200" latinLnBrk="0">
        <a:lnSpc>
          <a:spcPts val="38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utura"/>
        </a:defRPr>
      </a:lvl7pPr>
      <a:lvl8pPr marL="0" marR="0" indent="1600200" algn="l" defTabSz="457200" latinLnBrk="0">
        <a:lnSpc>
          <a:spcPts val="38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utura"/>
        </a:defRPr>
      </a:lvl8pPr>
      <a:lvl9pPr marL="0" marR="0" indent="1828800" algn="l" defTabSz="457200" latinLnBrk="0">
        <a:lnSpc>
          <a:spcPts val="38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Futura"/>
        </a:defRPr>
      </a:lvl9pPr>
    </p:titleStyle>
    <p:bodyStyle>
      <a:lvl1pPr marL="0" marR="0" indent="0" algn="l" defTabSz="457200" latinLnBrk="0">
        <a:lnSpc>
          <a:spcPts val="38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2400" b="0" i="0" u="none" strike="noStrike" cap="none" spc="0" baseline="0">
          <a:solidFill>
            <a:srgbClr val="0048AA"/>
          </a:solidFill>
          <a:uFillTx/>
          <a:latin typeface="Lucida Sans"/>
          <a:ea typeface="Lucida Sans"/>
          <a:cs typeface="Lucida Sans"/>
          <a:sym typeface="Lucida Sans"/>
        </a:defRPr>
      </a:lvl1pPr>
      <a:lvl2pPr marL="584200" marR="0" indent="-457200" algn="l" defTabSz="457200" latinLnBrk="0">
        <a:lnSpc>
          <a:spcPts val="3800"/>
        </a:lnSpc>
        <a:spcBef>
          <a:spcPts val="0"/>
        </a:spcBef>
        <a:spcAft>
          <a:spcPts val="0"/>
        </a:spcAft>
        <a:buClrTx/>
        <a:buSzPct val="160000"/>
        <a:buFontTx/>
        <a:buChar char="•"/>
        <a:tabLst>
          <a:tab pos="1244600" algn="l"/>
        </a:tabLst>
        <a:defRPr sz="2400" b="0" i="0" u="none" strike="noStrike" cap="none" spc="0" baseline="0">
          <a:solidFill>
            <a:srgbClr val="0048AA"/>
          </a:solidFill>
          <a:uFillTx/>
          <a:latin typeface="Lucida Sans"/>
          <a:ea typeface="Lucida Sans"/>
          <a:cs typeface="Lucida Sans"/>
          <a:sym typeface="Lucida Sans"/>
        </a:defRPr>
      </a:lvl2pPr>
      <a:lvl3pPr marL="914400" marR="0" indent="-317500" algn="l" defTabSz="457200" latinLnBrk="0">
        <a:lnSpc>
          <a:spcPts val="3800"/>
        </a:lnSpc>
        <a:spcBef>
          <a:spcPts val="0"/>
        </a:spcBef>
        <a:spcAft>
          <a:spcPts val="0"/>
        </a:spcAft>
        <a:buClrTx/>
        <a:buSzPct val="100000"/>
        <a:buFontTx/>
        <a:buChar char="•"/>
        <a:tabLst>
          <a:tab pos="1244600" algn="l"/>
        </a:tabLst>
        <a:defRPr sz="2400" b="0" i="0" u="none" strike="noStrike" cap="none" spc="0" baseline="0">
          <a:solidFill>
            <a:srgbClr val="0048AA"/>
          </a:solidFill>
          <a:uFillTx/>
          <a:latin typeface="Lucida Sans"/>
          <a:ea typeface="Lucida Sans"/>
          <a:cs typeface="Lucida Sans"/>
          <a:sym typeface="Lucida Sans"/>
        </a:defRPr>
      </a:lvl3pPr>
      <a:lvl4pPr marL="0" marR="0" indent="0" algn="l" defTabSz="457200" latinLnBrk="0">
        <a:lnSpc>
          <a:spcPts val="38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2400" b="0" i="0" u="none" strike="noStrike" cap="none" spc="0" baseline="0">
          <a:solidFill>
            <a:srgbClr val="0048AA"/>
          </a:solidFill>
          <a:uFillTx/>
          <a:latin typeface="Lucida Sans"/>
          <a:ea typeface="Lucida Sans"/>
          <a:cs typeface="Lucida Sans"/>
          <a:sym typeface="Lucida Sans"/>
        </a:defRPr>
      </a:lvl4pPr>
      <a:lvl5pPr marL="0" marR="0" indent="0" algn="l" defTabSz="457200" latinLnBrk="0">
        <a:lnSpc>
          <a:spcPts val="38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2400" b="0" i="0" u="none" strike="noStrike" cap="none" spc="0" baseline="0">
          <a:solidFill>
            <a:srgbClr val="0048AA"/>
          </a:solidFill>
          <a:uFillTx/>
          <a:latin typeface="Lucida Sans"/>
          <a:ea typeface="Lucida Sans"/>
          <a:cs typeface="Lucida Sans"/>
          <a:sym typeface="Lucida Sans"/>
        </a:defRPr>
      </a:lvl5pPr>
      <a:lvl6pPr marL="0" marR="0" indent="355600" algn="l" defTabSz="457200" latinLnBrk="0">
        <a:lnSpc>
          <a:spcPts val="38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2400" b="0" i="0" u="none" strike="noStrike" cap="none" spc="0" baseline="0">
          <a:solidFill>
            <a:srgbClr val="0048AA"/>
          </a:solidFill>
          <a:uFillTx/>
          <a:latin typeface="Lucida Sans"/>
          <a:ea typeface="Lucida Sans"/>
          <a:cs typeface="Lucida Sans"/>
          <a:sym typeface="Lucida Sans"/>
        </a:defRPr>
      </a:lvl6pPr>
      <a:lvl7pPr marL="0" marR="0" indent="711200" algn="l" defTabSz="457200" latinLnBrk="0">
        <a:lnSpc>
          <a:spcPts val="38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2400" b="0" i="0" u="none" strike="noStrike" cap="none" spc="0" baseline="0">
          <a:solidFill>
            <a:srgbClr val="0048AA"/>
          </a:solidFill>
          <a:uFillTx/>
          <a:latin typeface="Lucida Sans"/>
          <a:ea typeface="Lucida Sans"/>
          <a:cs typeface="Lucida Sans"/>
          <a:sym typeface="Lucida Sans"/>
        </a:defRPr>
      </a:lvl7pPr>
      <a:lvl8pPr marL="0" marR="0" indent="1066800" algn="l" defTabSz="457200" latinLnBrk="0">
        <a:lnSpc>
          <a:spcPts val="38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2400" b="0" i="0" u="none" strike="noStrike" cap="none" spc="0" baseline="0">
          <a:solidFill>
            <a:srgbClr val="0048AA"/>
          </a:solidFill>
          <a:uFillTx/>
          <a:latin typeface="Lucida Sans"/>
          <a:ea typeface="Lucida Sans"/>
          <a:cs typeface="Lucida Sans"/>
          <a:sym typeface="Lucida Sans"/>
        </a:defRPr>
      </a:lvl8pPr>
      <a:lvl9pPr marL="0" marR="0" indent="1422400" algn="l" defTabSz="457200" latinLnBrk="0">
        <a:lnSpc>
          <a:spcPts val="38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244600" algn="l"/>
        </a:tabLst>
        <a:defRPr sz="2400" b="0" i="0" u="none" strike="noStrike" cap="none" spc="0" baseline="0">
          <a:solidFill>
            <a:srgbClr val="0048AA"/>
          </a:solidFill>
          <a:uFillTx/>
          <a:latin typeface="Lucida Sans"/>
          <a:ea typeface="Lucida Sans"/>
          <a:cs typeface="Lucida Sans"/>
          <a:sym typeface="Lucida Sans"/>
        </a:defRPr>
      </a:lvl9pPr>
    </p:bodyStyle>
    <p:otherStyle>
      <a:lvl1pPr marL="0" marR="0" indent="0" algn="ctr" defTabSz="457200" latinLnBrk="0">
        <a:lnSpc>
          <a:spcPts val="14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ucida Sans"/>
        </a:defRPr>
      </a:lvl1pPr>
      <a:lvl2pPr marL="0" marR="0" indent="228600" algn="ctr" defTabSz="457200" latinLnBrk="0">
        <a:lnSpc>
          <a:spcPts val="14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ucida Sans"/>
        </a:defRPr>
      </a:lvl2pPr>
      <a:lvl3pPr marL="0" marR="0" indent="457200" algn="ctr" defTabSz="457200" latinLnBrk="0">
        <a:lnSpc>
          <a:spcPts val="14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ucida Sans"/>
        </a:defRPr>
      </a:lvl3pPr>
      <a:lvl4pPr marL="0" marR="0" indent="685800" algn="ctr" defTabSz="457200" latinLnBrk="0">
        <a:lnSpc>
          <a:spcPts val="14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ucida Sans"/>
        </a:defRPr>
      </a:lvl4pPr>
      <a:lvl5pPr marL="0" marR="0" indent="914400" algn="ctr" defTabSz="457200" latinLnBrk="0">
        <a:lnSpc>
          <a:spcPts val="14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ucida Sans"/>
        </a:defRPr>
      </a:lvl5pPr>
      <a:lvl6pPr marL="0" marR="0" indent="1143000" algn="ctr" defTabSz="457200" latinLnBrk="0">
        <a:lnSpc>
          <a:spcPts val="14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ucida Sans"/>
        </a:defRPr>
      </a:lvl6pPr>
      <a:lvl7pPr marL="0" marR="0" indent="1371600" algn="ctr" defTabSz="457200" latinLnBrk="0">
        <a:lnSpc>
          <a:spcPts val="14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ucida Sans"/>
        </a:defRPr>
      </a:lvl7pPr>
      <a:lvl8pPr marL="0" marR="0" indent="1600200" algn="ctr" defTabSz="457200" latinLnBrk="0">
        <a:lnSpc>
          <a:spcPts val="14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ucida Sans"/>
        </a:defRPr>
      </a:lvl8pPr>
      <a:lvl9pPr marL="0" marR="0" indent="1828800" algn="ctr" defTabSz="457200" latinLnBrk="0">
        <a:lnSpc>
          <a:spcPts val="1400"/>
        </a:lnSpc>
        <a:spcBef>
          <a:spcPts val="0"/>
        </a:spcBef>
        <a:spcAft>
          <a:spcPts val="0"/>
        </a:spcAft>
        <a:buClrTx/>
        <a:buSzTx/>
        <a:buFontTx/>
        <a:buNone/>
        <a:tabLst>
          <a:tab pos="1066800" algn="l"/>
        </a:tabLst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Lucida San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26181" y="-58701"/>
            <a:ext cx="10884539" cy="1333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6F739-D444-2D49-8365-D011425B6819}" type="datetime3">
              <a:rPr lang="en-US" smtClean="0"/>
              <a:t>6 September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Dr. Sajedul Talukder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722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</p:sldLayoutIdLst>
  <p:hf hdr="0" ftr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1839" y="1128285"/>
            <a:ext cx="11762122" cy="976581"/>
          </a:xfrm>
        </p:spPr>
        <p:txBody>
          <a:bodyPr>
            <a:noAutofit/>
          </a:bodyPr>
          <a:lstStyle/>
          <a:p>
            <a:r>
              <a:rPr lang="en-US" altLang="en-US" sz="5760" b="1" dirty="0"/>
              <a:t>Stable Matching</a:t>
            </a:r>
            <a:endParaRPr lang="en-US" sz="576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47988" y="6438156"/>
            <a:ext cx="6056049" cy="670932"/>
          </a:xfrm>
        </p:spPr>
        <p:txBody>
          <a:bodyPr>
            <a:noAutofit/>
          </a:bodyPr>
          <a:lstStyle/>
          <a:p>
            <a:r>
              <a:rPr lang="en-US" sz="3733" dirty="0"/>
              <a:t>Dr. Sajedul Talukder</a:t>
            </a:r>
          </a:p>
          <a:p>
            <a:endParaRPr lang="en-US" sz="3733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671319" y="5699245"/>
            <a:ext cx="9753600" cy="429476"/>
          </a:xfrm>
          <a:prstGeom prst="rect">
            <a:avLst/>
          </a:prstGeom>
        </p:spPr>
        <p:txBody>
          <a:bodyPr vert="horz" lIns="97536" tIns="48768" rIns="97536" bIns="4876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75390"/>
            <a:r>
              <a:rPr lang="en-US" sz="2133" dirty="0">
                <a:solidFill>
                  <a:srgbClr val="ED7D31">
                    <a:lumMod val="75000"/>
                  </a:srgbClr>
                </a:solidFill>
                <a:latin typeface="Calibri Light" panose="020F0302020204030204"/>
              </a:rPr>
              <a:t>Lecture note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A26AEAE-1E23-4848-B925-AB99180B1282}"/>
              </a:ext>
            </a:extLst>
          </p:cNvPr>
          <p:cNvSpPr txBox="1">
            <a:spLocks/>
          </p:cNvSpPr>
          <p:nvPr/>
        </p:nvSpPr>
        <p:spPr>
          <a:xfrm>
            <a:off x="1653493" y="4198544"/>
            <a:ext cx="9753600" cy="429476"/>
          </a:xfrm>
          <a:prstGeom prst="rect">
            <a:avLst/>
          </a:prstGeom>
        </p:spPr>
        <p:txBody>
          <a:bodyPr vert="horz" lIns="97536" tIns="48768" rIns="97536" bIns="48768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297C"/>
                </a:solidFill>
              </a:rPr>
              <a:t>CS 330 Intro to the Design and Analysis of Algorithms</a:t>
            </a:r>
          </a:p>
        </p:txBody>
      </p:sp>
    </p:spTree>
    <p:extLst>
      <p:ext uri="{BB962C8B-B14F-4D97-AF65-F5344CB8AC3E}">
        <p14:creationId xmlns:p14="http://schemas.microsoft.com/office/powerpoint/2010/main" val="259608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80"/>
    </mc:Choice>
    <mc:Fallback xmlns="">
      <p:transition spd="slow" advTm="2708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1756" y="1502531"/>
            <a:ext cx="5163073" cy="533623"/>
          </a:xfrm>
          <a:prstGeom prst="rect">
            <a:avLst/>
          </a:prstGeom>
        </p:spPr>
        <p:txBody>
          <a:bodyPr vert="horz" wrap="square" lIns="0" tIns="11953" rIns="0" bIns="0" rtlCol="0" anchor="ctr">
            <a:spAutoFit/>
          </a:bodyPr>
          <a:lstStyle/>
          <a:p>
            <a:pPr marL="11953">
              <a:lnSpc>
                <a:spcPct val="100000"/>
              </a:lnSpc>
              <a:spcBef>
                <a:spcPts val="94"/>
              </a:spcBef>
            </a:pPr>
            <a:r>
              <a:rPr sz="3389" b="1" spc="-4" dirty="0"/>
              <a:t>Stable Matching</a:t>
            </a:r>
            <a:r>
              <a:rPr sz="3389" b="1" spc="-61" dirty="0"/>
              <a:t> </a:t>
            </a:r>
            <a:r>
              <a:rPr sz="3389" b="1" spc="-4" dirty="0"/>
              <a:t>Problem</a:t>
            </a:r>
            <a:endParaRPr sz="3389" b="1" dirty="0"/>
          </a:p>
        </p:txBody>
      </p:sp>
      <p:sp>
        <p:nvSpPr>
          <p:cNvPr id="3" name="object 3"/>
          <p:cNvSpPr txBox="1"/>
          <p:nvPr/>
        </p:nvSpPr>
        <p:spPr>
          <a:xfrm>
            <a:off x="1979709" y="2980606"/>
            <a:ext cx="7100047" cy="1120617"/>
          </a:xfrm>
          <a:prstGeom prst="rect">
            <a:avLst/>
          </a:prstGeom>
        </p:spPr>
        <p:txBody>
          <a:bodyPr vert="horz" wrap="square" lIns="0" tIns="102796" rIns="0" bIns="0" rtlCol="0">
            <a:spAutoFit/>
          </a:bodyPr>
          <a:lstStyle/>
          <a:p>
            <a:pPr marL="334710" indent="-322757" defTabSz="487695" hangingPunct="1">
              <a:spcBef>
                <a:spcPts val="810"/>
              </a:spcBef>
              <a:buClr>
                <a:srgbClr val="3299FF"/>
              </a:buClr>
              <a:buSzPct val="59375"/>
              <a:buFont typeface="Wingdings"/>
              <a:buChar char=""/>
              <a:tabLst>
                <a:tab pos="334113" algn="l"/>
                <a:tab pos="334710" algn="l"/>
                <a:tab pos="949742" algn="l"/>
              </a:tabLst>
            </a:pPr>
            <a:r>
              <a:rPr sz="3012" kern="1200" spc="-4" dirty="0">
                <a:solidFill>
                  <a:prstClr val="black"/>
                </a:solidFill>
                <a:latin typeface="Arial"/>
                <a:cs typeface="Arial"/>
              </a:rPr>
              <a:t>Q.	Is assignment </a:t>
            </a:r>
            <a:r>
              <a:rPr sz="3012" kern="1200" spc="-4" dirty="0">
                <a:solidFill>
                  <a:srgbClr val="0032CC"/>
                </a:solidFill>
                <a:latin typeface="Arial"/>
                <a:cs typeface="Arial"/>
              </a:rPr>
              <a:t>X-C</a:t>
            </a:r>
            <a:r>
              <a:rPr sz="3012" kern="1200" spc="-4" dirty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sz="3012" kern="1200" spc="-4" dirty="0">
                <a:solidFill>
                  <a:srgbClr val="0032CC"/>
                </a:solidFill>
                <a:latin typeface="Arial"/>
                <a:cs typeface="Arial"/>
              </a:rPr>
              <a:t>Y-B</a:t>
            </a:r>
            <a:r>
              <a:rPr sz="3012" kern="1200" spc="-4" dirty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sz="3012" kern="1200" spc="-4" dirty="0">
                <a:solidFill>
                  <a:srgbClr val="0032CC"/>
                </a:solidFill>
                <a:latin typeface="Arial"/>
                <a:cs typeface="Arial"/>
              </a:rPr>
              <a:t>Z-A</a:t>
            </a:r>
            <a:r>
              <a:rPr sz="3012" kern="1200" spc="-52" dirty="0">
                <a:solidFill>
                  <a:srgbClr val="0032CC"/>
                </a:solidFill>
                <a:latin typeface="Arial"/>
                <a:cs typeface="Arial"/>
              </a:rPr>
              <a:t> </a:t>
            </a:r>
            <a:r>
              <a:rPr sz="3012" kern="1200" spc="-4" dirty="0">
                <a:solidFill>
                  <a:prstClr val="black"/>
                </a:solidFill>
                <a:latin typeface="Arial"/>
                <a:cs typeface="Arial"/>
              </a:rPr>
              <a:t>stable?</a:t>
            </a:r>
            <a:endParaRPr sz="3012" kern="1200">
              <a:solidFill>
                <a:prstClr val="black"/>
              </a:solidFill>
              <a:latin typeface="Arial"/>
              <a:cs typeface="Arial"/>
            </a:endParaRPr>
          </a:p>
          <a:p>
            <a:pPr marL="334710" indent="-322757" defTabSz="487695" hangingPunct="1">
              <a:spcBef>
                <a:spcPts val="716"/>
              </a:spcBef>
              <a:buClr>
                <a:srgbClr val="3299FF"/>
              </a:buClr>
              <a:buSzPct val="59375"/>
              <a:buFont typeface="Wingdings"/>
              <a:buChar char=""/>
              <a:tabLst>
                <a:tab pos="334113" algn="l"/>
                <a:tab pos="334710" algn="l"/>
                <a:tab pos="907903" algn="l"/>
                <a:tab pos="1714794" algn="l"/>
              </a:tabLst>
            </a:pPr>
            <a:r>
              <a:rPr sz="3012" kern="1200" dirty="0">
                <a:solidFill>
                  <a:prstClr val="black"/>
                </a:solidFill>
                <a:latin typeface="Arial"/>
                <a:cs typeface="Arial"/>
              </a:rPr>
              <a:t>A.	</a:t>
            </a:r>
            <a:r>
              <a:rPr sz="3012" kern="1200" spc="-4" dirty="0">
                <a:solidFill>
                  <a:prstClr val="black"/>
                </a:solidFill>
                <a:latin typeface="Arial"/>
                <a:cs typeface="Arial"/>
              </a:rPr>
              <a:t>No.	Brenda and Xavier </a:t>
            </a:r>
            <a:r>
              <a:rPr sz="3012" kern="1200" dirty="0">
                <a:solidFill>
                  <a:prstClr val="black"/>
                </a:solidFill>
                <a:latin typeface="Arial"/>
                <a:cs typeface="Arial"/>
              </a:rPr>
              <a:t>will </a:t>
            </a:r>
            <a:r>
              <a:rPr sz="3012" kern="1200" spc="-4" dirty="0">
                <a:solidFill>
                  <a:prstClr val="black"/>
                </a:solidFill>
                <a:latin typeface="Arial"/>
                <a:cs typeface="Arial"/>
              </a:rPr>
              <a:t>hook</a:t>
            </a:r>
            <a:r>
              <a:rPr sz="3012" kern="1200" spc="-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012" kern="1200" spc="-4" dirty="0">
                <a:solidFill>
                  <a:prstClr val="black"/>
                </a:solidFill>
                <a:latin typeface="Arial"/>
                <a:cs typeface="Arial"/>
              </a:rPr>
              <a:t>up.</a:t>
            </a:r>
            <a:endParaRPr sz="3012" kern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05881" y="6218637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5" h="414654">
                <a:moveTo>
                  <a:pt x="0" y="0"/>
                </a:moveTo>
                <a:lnTo>
                  <a:pt x="0" y="414147"/>
                </a:lnTo>
                <a:lnTo>
                  <a:pt x="992119" y="414147"/>
                </a:lnTo>
                <a:lnTo>
                  <a:pt x="99211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505881" y="6218637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5" h="414654">
                <a:moveTo>
                  <a:pt x="0" y="0"/>
                </a:moveTo>
                <a:lnTo>
                  <a:pt x="0" y="414147"/>
                </a:lnTo>
                <a:lnTo>
                  <a:pt x="992119" y="414147"/>
                </a:lnTo>
                <a:lnTo>
                  <a:pt x="99211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439641" y="6218637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439641" y="6218637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72115" y="5828489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5" h="414654">
                <a:moveTo>
                  <a:pt x="0" y="0"/>
                </a:moveTo>
                <a:lnTo>
                  <a:pt x="0" y="414527"/>
                </a:lnTo>
                <a:lnTo>
                  <a:pt x="992126" y="41452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71760" y="5828489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5" h="414654">
                <a:moveTo>
                  <a:pt x="0" y="0"/>
                </a:moveTo>
                <a:lnTo>
                  <a:pt x="0" y="414527"/>
                </a:lnTo>
                <a:lnTo>
                  <a:pt x="992503" y="414527"/>
                </a:lnTo>
                <a:lnTo>
                  <a:pt x="992503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505881" y="5828489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5" h="414654">
                <a:moveTo>
                  <a:pt x="0" y="0"/>
                </a:moveTo>
                <a:lnTo>
                  <a:pt x="0" y="414527"/>
                </a:lnTo>
                <a:lnTo>
                  <a:pt x="992119" y="414527"/>
                </a:lnTo>
                <a:lnTo>
                  <a:pt x="99211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05881" y="5828489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5" h="414654">
                <a:moveTo>
                  <a:pt x="0" y="0"/>
                </a:moveTo>
                <a:lnTo>
                  <a:pt x="0" y="414527"/>
                </a:lnTo>
                <a:lnTo>
                  <a:pt x="992119" y="414527"/>
                </a:lnTo>
                <a:lnTo>
                  <a:pt x="99211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373401" y="5828489"/>
            <a:ext cx="932330" cy="390263"/>
          </a:xfrm>
          <a:custGeom>
            <a:avLst/>
            <a:gdLst/>
            <a:ahLst/>
            <a:cxnLst/>
            <a:rect l="l" t="t" r="r" b="b"/>
            <a:pathLst>
              <a:path w="990600" h="414654">
                <a:moveTo>
                  <a:pt x="0" y="0"/>
                </a:moveTo>
                <a:lnTo>
                  <a:pt x="0" y="414527"/>
                </a:lnTo>
                <a:lnTo>
                  <a:pt x="990597" y="414527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373401" y="5828489"/>
            <a:ext cx="932330" cy="390263"/>
          </a:xfrm>
          <a:custGeom>
            <a:avLst/>
            <a:gdLst/>
            <a:ahLst/>
            <a:cxnLst/>
            <a:rect l="l" t="t" r="r" b="b"/>
            <a:pathLst>
              <a:path w="990600" h="414654">
                <a:moveTo>
                  <a:pt x="0" y="0"/>
                </a:moveTo>
                <a:lnTo>
                  <a:pt x="0" y="414527"/>
                </a:lnTo>
                <a:lnTo>
                  <a:pt x="990597" y="414527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439641" y="5828489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527"/>
                </a:lnTo>
                <a:lnTo>
                  <a:pt x="992126" y="41452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439641" y="5828489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527"/>
                </a:lnTo>
                <a:lnTo>
                  <a:pt x="992126" y="41452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572115" y="5438706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5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571760" y="5438706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5" h="414654">
                <a:moveTo>
                  <a:pt x="0" y="0"/>
                </a:moveTo>
                <a:lnTo>
                  <a:pt x="0" y="414147"/>
                </a:lnTo>
                <a:lnTo>
                  <a:pt x="992503" y="414147"/>
                </a:lnTo>
                <a:lnTo>
                  <a:pt x="992503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505881" y="5438706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5" h="414654">
                <a:moveTo>
                  <a:pt x="0" y="0"/>
                </a:moveTo>
                <a:lnTo>
                  <a:pt x="0" y="414147"/>
                </a:lnTo>
                <a:lnTo>
                  <a:pt x="992119" y="414147"/>
                </a:lnTo>
                <a:lnTo>
                  <a:pt x="99211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505881" y="5438706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5" h="414654">
                <a:moveTo>
                  <a:pt x="0" y="0"/>
                </a:moveTo>
                <a:lnTo>
                  <a:pt x="0" y="414147"/>
                </a:lnTo>
                <a:lnTo>
                  <a:pt x="992119" y="414147"/>
                </a:lnTo>
                <a:lnTo>
                  <a:pt x="99211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373401" y="5438706"/>
            <a:ext cx="932330" cy="390263"/>
          </a:xfrm>
          <a:custGeom>
            <a:avLst/>
            <a:gdLst/>
            <a:ahLst/>
            <a:cxnLst/>
            <a:rect l="l" t="t" r="r" b="b"/>
            <a:pathLst>
              <a:path w="990600" h="414654">
                <a:moveTo>
                  <a:pt x="0" y="0"/>
                </a:moveTo>
                <a:lnTo>
                  <a:pt x="0" y="414147"/>
                </a:lnTo>
                <a:lnTo>
                  <a:pt x="990597" y="414147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373401" y="5438706"/>
            <a:ext cx="932330" cy="390263"/>
          </a:xfrm>
          <a:custGeom>
            <a:avLst/>
            <a:gdLst/>
            <a:ahLst/>
            <a:cxnLst/>
            <a:rect l="l" t="t" r="r" b="b"/>
            <a:pathLst>
              <a:path w="990600" h="414654">
                <a:moveTo>
                  <a:pt x="0" y="0"/>
                </a:moveTo>
                <a:lnTo>
                  <a:pt x="0" y="414147"/>
                </a:lnTo>
                <a:lnTo>
                  <a:pt x="990597" y="414147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439641" y="5438706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439641" y="5438706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665496" y="6218637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665496" y="6218637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599276" y="6218637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599276" y="6218637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731737" y="5828489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527"/>
                </a:lnTo>
                <a:lnTo>
                  <a:pt x="992119" y="414527"/>
                </a:lnTo>
                <a:lnTo>
                  <a:pt x="99211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731376" y="5828489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527"/>
                </a:lnTo>
                <a:lnTo>
                  <a:pt x="992503" y="414527"/>
                </a:lnTo>
                <a:lnTo>
                  <a:pt x="992503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665496" y="5828489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527"/>
                </a:lnTo>
                <a:lnTo>
                  <a:pt x="992126" y="41452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665496" y="5828489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527"/>
                </a:lnTo>
                <a:lnTo>
                  <a:pt x="992126" y="41452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533041" y="5828489"/>
            <a:ext cx="932330" cy="390263"/>
          </a:xfrm>
          <a:custGeom>
            <a:avLst/>
            <a:gdLst/>
            <a:ahLst/>
            <a:cxnLst/>
            <a:rect l="l" t="t" r="r" b="b"/>
            <a:pathLst>
              <a:path w="990600" h="414654">
                <a:moveTo>
                  <a:pt x="0" y="0"/>
                </a:moveTo>
                <a:lnTo>
                  <a:pt x="0" y="414527"/>
                </a:lnTo>
                <a:lnTo>
                  <a:pt x="990597" y="414527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533041" y="5828489"/>
            <a:ext cx="932330" cy="390263"/>
          </a:xfrm>
          <a:custGeom>
            <a:avLst/>
            <a:gdLst/>
            <a:ahLst/>
            <a:cxnLst/>
            <a:rect l="l" t="t" r="r" b="b"/>
            <a:pathLst>
              <a:path w="990600" h="414654">
                <a:moveTo>
                  <a:pt x="0" y="0"/>
                </a:moveTo>
                <a:lnTo>
                  <a:pt x="0" y="414527"/>
                </a:lnTo>
                <a:lnTo>
                  <a:pt x="990597" y="414527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599276" y="5828489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527"/>
                </a:lnTo>
                <a:lnTo>
                  <a:pt x="992126" y="41452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599276" y="5828489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527"/>
                </a:lnTo>
                <a:lnTo>
                  <a:pt x="992126" y="41452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731737" y="5438706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19" y="414147"/>
                </a:lnTo>
                <a:lnTo>
                  <a:pt x="99211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731376" y="5438706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503" y="414147"/>
                </a:lnTo>
                <a:lnTo>
                  <a:pt x="992503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665496" y="5438706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665496" y="5438706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8533041" y="5438706"/>
            <a:ext cx="932330" cy="390263"/>
          </a:xfrm>
          <a:custGeom>
            <a:avLst/>
            <a:gdLst/>
            <a:ahLst/>
            <a:cxnLst/>
            <a:rect l="l" t="t" r="r" b="b"/>
            <a:pathLst>
              <a:path w="990600" h="414654">
                <a:moveTo>
                  <a:pt x="0" y="0"/>
                </a:moveTo>
                <a:lnTo>
                  <a:pt x="0" y="414147"/>
                </a:lnTo>
                <a:lnTo>
                  <a:pt x="990597" y="414147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8533041" y="5438706"/>
            <a:ext cx="932330" cy="390263"/>
          </a:xfrm>
          <a:custGeom>
            <a:avLst/>
            <a:gdLst/>
            <a:ahLst/>
            <a:cxnLst/>
            <a:rect l="l" t="t" r="r" b="b"/>
            <a:pathLst>
              <a:path w="990600" h="414654">
                <a:moveTo>
                  <a:pt x="0" y="0"/>
                </a:moveTo>
                <a:lnTo>
                  <a:pt x="0" y="414147"/>
                </a:lnTo>
                <a:lnTo>
                  <a:pt x="990597" y="414147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599276" y="5438706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7599276" y="5438706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505881" y="5051790"/>
            <a:ext cx="934123" cy="387276"/>
          </a:xfrm>
          <a:custGeom>
            <a:avLst/>
            <a:gdLst/>
            <a:ahLst/>
            <a:cxnLst/>
            <a:rect l="l" t="t" r="r" b="b"/>
            <a:pathLst>
              <a:path w="992505" h="411479">
                <a:moveTo>
                  <a:pt x="0" y="0"/>
                </a:moveTo>
                <a:lnTo>
                  <a:pt x="0" y="411096"/>
                </a:lnTo>
                <a:lnTo>
                  <a:pt x="992119" y="411096"/>
                </a:lnTo>
                <a:lnTo>
                  <a:pt x="99211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505881" y="5051429"/>
            <a:ext cx="934123" cy="387276"/>
          </a:xfrm>
          <a:custGeom>
            <a:avLst/>
            <a:gdLst/>
            <a:ahLst/>
            <a:cxnLst/>
            <a:rect l="l" t="t" r="r" b="b"/>
            <a:pathLst>
              <a:path w="992505" h="411479">
                <a:moveTo>
                  <a:pt x="0" y="0"/>
                </a:moveTo>
                <a:lnTo>
                  <a:pt x="0" y="411480"/>
                </a:lnTo>
                <a:lnTo>
                  <a:pt x="992119" y="411480"/>
                </a:lnTo>
                <a:lnTo>
                  <a:pt x="99211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3439641" y="5051790"/>
            <a:ext cx="934123" cy="387276"/>
          </a:xfrm>
          <a:custGeom>
            <a:avLst/>
            <a:gdLst/>
            <a:ahLst/>
            <a:cxnLst/>
            <a:rect l="l" t="t" r="r" b="b"/>
            <a:pathLst>
              <a:path w="992504" h="411479">
                <a:moveTo>
                  <a:pt x="0" y="0"/>
                </a:moveTo>
                <a:lnTo>
                  <a:pt x="0" y="411096"/>
                </a:lnTo>
                <a:lnTo>
                  <a:pt x="992126" y="411096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3439641" y="5051429"/>
            <a:ext cx="934123" cy="387276"/>
          </a:xfrm>
          <a:custGeom>
            <a:avLst/>
            <a:gdLst/>
            <a:ahLst/>
            <a:cxnLst/>
            <a:rect l="l" t="t" r="r" b="b"/>
            <a:pathLst>
              <a:path w="992504" h="411479">
                <a:moveTo>
                  <a:pt x="0" y="0"/>
                </a:moveTo>
                <a:lnTo>
                  <a:pt x="0" y="411480"/>
                </a:lnTo>
                <a:lnTo>
                  <a:pt x="992126" y="411480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373401" y="5051790"/>
            <a:ext cx="932330" cy="387276"/>
          </a:xfrm>
          <a:custGeom>
            <a:avLst/>
            <a:gdLst/>
            <a:ahLst/>
            <a:cxnLst/>
            <a:rect l="l" t="t" r="r" b="b"/>
            <a:pathLst>
              <a:path w="990600" h="411479">
                <a:moveTo>
                  <a:pt x="0" y="0"/>
                </a:moveTo>
                <a:lnTo>
                  <a:pt x="0" y="411096"/>
                </a:lnTo>
                <a:lnTo>
                  <a:pt x="990597" y="411096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373401" y="5051429"/>
            <a:ext cx="932330" cy="387276"/>
          </a:xfrm>
          <a:custGeom>
            <a:avLst/>
            <a:gdLst/>
            <a:ahLst/>
            <a:cxnLst/>
            <a:rect l="l" t="t" r="r" b="b"/>
            <a:pathLst>
              <a:path w="990600" h="411479">
                <a:moveTo>
                  <a:pt x="0" y="0"/>
                </a:moveTo>
                <a:lnTo>
                  <a:pt x="0" y="411480"/>
                </a:lnTo>
                <a:lnTo>
                  <a:pt x="990597" y="411480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6665496" y="5051790"/>
            <a:ext cx="934123" cy="387276"/>
          </a:xfrm>
          <a:custGeom>
            <a:avLst/>
            <a:gdLst/>
            <a:ahLst/>
            <a:cxnLst/>
            <a:rect l="l" t="t" r="r" b="b"/>
            <a:pathLst>
              <a:path w="992504" h="411479">
                <a:moveTo>
                  <a:pt x="0" y="0"/>
                </a:moveTo>
                <a:lnTo>
                  <a:pt x="0" y="411096"/>
                </a:lnTo>
                <a:lnTo>
                  <a:pt x="992126" y="411096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665496" y="5051429"/>
            <a:ext cx="934123" cy="387276"/>
          </a:xfrm>
          <a:custGeom>
            <a:avLst/>
            <a:gdLst/>
            <a:ahLst/>
            <a:cxnLst/>
            <a:rect l="l" t="t" r="r" b="b"/>
            <a:pathLst>
              <a:path w="992504" h="411479">
                <a:moveTo>
                  <a:pt x="0" y="0"/>
                </a:moveTo>
                <a:lnTo>
                  <a:pt x="0" y="411480"/>
                </a:lnTo>
                <a:lnTo>
                  <a:pt x="992126" y="411480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7599276" y="5051790"/>
            <a:ext cx="934123" cy="387276"/>
          </a:xfrm>
          <a:custGeom>
            <a:avLst/>
            <a:gdLst/>
            <a:ahLst/>
            <a:cxnLst/>
            <a:rect l="l" t="t" r="r" b="b"/>
            <a:pathLst>
              <a:path w="992504" h="411479">
                <a:moveTo>
                  <a:pt x="0" y="0"/>
                </a:moveTo>
                <a:lnTo>
                  <a:pt x="0" y="411096"/>
                </a:lnTo>
                <a:lnTo>
                  <a:pt x="992126" y="411096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599276" y="5051429"/>
            <a:ext cx="934123" cy="387276"/>
          </a:xfrm>
          <a:custGeom>
            <a:avLst/>
            <a:gdLst/>
            <a:ahLst/>
            <a:cxnLst/>
            <a:rect l="l" t="t" r="r" b="b"/>
            <a:pathLst>
              <a:path w="992504" h="411479">
                <a:moveTo>
                  <a:pt x="0" y="0"/>
                </a:moveTo>
                <a:lnTo>
                  <a:pt x="0" y="411480"/>
                </a:lnTo>
                <a:lnTo>
                  <a:pt x="992126" y="411480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8533041" y="5051790"/>
            <a:ext cx="932330" cy="387276"/>
          </a:xfrm>
          <a:custGeom>
            <a:avLst/>
            <a:gdLst/>
            <a:ahLst/>
            <a:cxnLst/>
            <a:rect l="l" t="t" r="r" b="b"/>
            <a:pathLst>
              <a:path w="990600" h="411479">
                <a:moveTo>
                  <a:pt x="0" y="0"/>
                </a:moveTo>
                <a:lnTo>
                  <a:pt x="0" y="411096"/>
                </a:lnTo>
                <a:lnTo>
                  <a:pt x="990597" y="411096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8533041" y="5051429"/>
            <a:ext cx="932330" cy="387276"/>
          </a:xfrm>
          <a:custGeom>
            <a:avLst/>
            <a:gdLst/>
            <a:ahLst/>
            <a:cxnLst/>
            <a:rect l="l" t="t" r="r" b="b"/>
            <a:pathLst>
              <a:path w="990600" h="411479">
                <a:moveTo>
                  <a:pt x="0" y="0"/>
                </a:moveTo>
                <a:lnTo>
                  <a:pt x="0" y="411480"/>
                </a:lnTo>
                <a:lnTo>
                  <a:pt x="990597" y="411480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56" name="object 56"/>
          <p:cNvGraphicFramePr>
            <a:graphicFrameLocks noGrp="1"/>
          </p:cNvGraphicFramePr>
          <p:nvPr/>
        </p:nvGraphicFramePr>
        <p:xfrm>
          <a:off x="1572114" y="5051792"/>
          <a:ext cx="7894315" cy="15566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3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5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35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23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61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41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41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412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3292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869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2200" spc="-7" baseline="-17361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1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st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836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2200" spc="-7" baseline="-17361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2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nd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836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2200" spc="-7" baseline="-17361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3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rd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8367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2200" spc="-7" baseline="-17361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1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st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836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2200" spc="-7" baseline="-17361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2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nd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836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2200" spc="-7" baseline="-17361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3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rd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8367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7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Xavier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latin typeface="Comic Sans MS"/>
                          <a:cs typeface="Comic Sans MS"/>
                        </a:rPr>
                        <a:t>Amy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solidFill>
                            <a:srgbClr val="3299FF"/>
                          </a:solidFill>
                          <a:latin typeface="Comic Sans MS"/>
                          <a:cs typeface="Comic Sans MS"/>
                        </a:rPr>
                        <a:t>Brenda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Claire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Amy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dirty="0">
                          <a:latin typeface="Comic Sans MS"/>
                          <a:cs typeface="Comic Sans MS"/>
                        </a:rPr>
                        <a:t>Yuri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latin typeface="Comic Sans MS"/>
                          <a:cs typeface="Comic Sans MS"/>
                        </a:rPr>
                        <a:t>Xavier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Zoran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Yuri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70523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5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Brenda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70523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500" spc="-5" dirty="0">
                          <a:latin typeface="Comic Sans MS"/>
                          <a:cs typeface="Comic Sans MS"/>
                        </a:rPr>
                        <a:t>Amy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70523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500" spc="-5" dirty="0">
                          <a:latin typeface="Comic Sans MS"/>
                          <a:cs typeface="Comic Sans MS"/>
                        </a:rPr>
                        <a:t>Claire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7052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5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Brenda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70523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500" spc="-5" dirty="0">
                          <a:solidFill>
                            <a:srgbClr val="3299FF"/>
                          </a:solidFill>
                          <a:latin typeface="Comic Sans MS"/>
                          <a:cs typeface="Comic Sans MS"/>
                        </a:rPr>
                        <a:t>Xavier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70523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Yuri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70523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500" spc="-5" dirty="0">
                          <a:latin typeface="Comic Sans MS"/>
                          <a:cs typeface="Comic Sans MS"/>
                        </a:rPr>
                        <a:t>Zoran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70523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7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Zoran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>
                    <a:solidFill>
                      <a:srgbClr val="0065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Amy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latin typeface="Comic Sans MS"/>
                          <a:cs typeface="Comic Sans MS"/>
                        </a:rPr>
                        <a:t>Brenda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latin typeface="Comic Sans MS"/>
                          <a:cs typeface="Comic Sans MS"/>
                        </a:rPr>
                        <a:t>Claire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>
                    <a:solidFill>
                      <a:srgbClr val="FFC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Claire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>
                    <a:solidFill>
                      <a:srgbClr val="0065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Xavier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dirty="0">
                          <a:latin typeface="Comic Sans MS"/>
                          <a:cs typeface="Comic Sans MS"/>
                        </a:rPr>
                        <a:t>Yuri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latin typeface="Comic Sans MS"/>
                          <a:cs typeface="Comic Sans MS"/>
                        </a:rPr>
                        <a:t>Zoran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>
                    <a:solidFill>
                      <a:srgbClr val="FFC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7" name="object 57"/>
          <p:cNvSpPr txBox="1"/>
          <p:nvPr/>
        </p:nvSpPr>
        <p:spPr>
          <a:xfrm>
            <a:off x="2725571" y="4570439"/>
            <a:ext cx="570753" cy="185963"/>
          </a:xfrm>
          <a:prstGeom prst="rect">
            <a:avLst/>
          </a:prstGeom>
        </p:spPr>
        <p:txBody>
          <a:bodyPr vert="horz" wrap="square" lIns="0" tIns="11953" rIns="0" bIns="0" rtlCol="0">
            <a:spAutoFit/>
          </a:bodyPr>
          <a:lstStyle/>
          <a:p>
            <a:pPr marL="11953" defTabSz="487695" hangingPunct="1">
              <a:spcBef>
                <a:spcPts val="94"/>
              </a:spcBef>
            </a:pPr>
            <a:r>
              <a:rPr sz="1130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favorite</a:t>
            </a:r>
            <a:endParaRPr sz="1130" kern="120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434454" y="4570439"/>
            <a:ext cx="942489" cy="185963"/>
          </a:xfrm>
          <a:prstGeom prst="rect">
            <a:avLst/>
          </a:prstGeom>
        </p:spPr>
        <p:txBody>
          <a:bodyPr vert="horz" wrap="square" lIns="0" tIns="11953" rIns="0" bIns="0" rtlCol="0">
            <a:spAutoFit/>
          </a:bodyPr>
          <a:lstStyle/>
          <a:p>
            <a:pPr marL="11953" defTabSz="487695" hangingPunct="1">
              <a:spcBef>
                <a:spcPts val="94"/>
              </a:spcBef>
            </a:pPr>
            <a:r>
              <a:rPr sz="1130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least</a:t>
            </a:r>
            <a:r>
              <a:rPr sz="1130" kern="1200" spc="-47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130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favorite</a:t>
            </a:r>
            <a:endParaRPr sz="1130" kern="120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884999" y="4570439"/>
            <a:ext cx="570753" cy="185963"/>
          </a:xfrm>
          <a:prstGeom prst="rect">
            <a:avLst/>
          </a:prstGeom>
        </p:spPr>
        <p:txBody>
          <a:bodyPr vert="horz" wrap="square" lIns="0" tIns="11953" rIns="0" bIns="0" rtlCol="0">
            <a:spAutoFit/>
          </a:bodyPr>
          <a:lstStyle/>
          <a:p>
            <a:pPr marL="11953" defTabSz="487695" hangingPunct="1">
              <a:spcBef>
                <a:spcPts val="94"/>
              </a:spcBef>
            </a:pPr>
            <a:r>
              <a:rPr sz="1130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favorite</a:t>
            </a:r>
            <a:endParaRPr sz="1130" kern="120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7128436" y="4800416"/>
            <a:ext cx="48410" cy="148217"/>
          </a:xfrm>
          <a:custGeom>
            <a:avLst/>
            <a:gdLst/>
            <a:ahLst/>
            <a:cxnLst/>
            <a:rect l="l" t="t" r="r" b="b"/>
            <a:pathLst>
              <a:path w="51434" h="157479">
                <a:moveTo>
                  <a:pt x="51053" y="106679"/>
                </a:moveTo>
                <a:lnTo>
                  <a:pt x="0" y="106679"/>
                </a:lnTo>
                <a:lnTo>
                  <a:pt x="20576" y="147527"/>
                </a:lnTo>
                <a:lnTo>
                  <a:pt x="20576" y="119254"/>
                </a:lnTo>
                <a:lnTo>
                  <a:pt x="20953" y="121160"/>
                </a:lnTo>
                <a:lnTo>
                  <a:pt x="22098" y="122682"/>
                </a:lnTo>
                <a:lnTo>
                  <a:pt x="23620" y="123450"/>
                </a:lnTo>
                <a:lnTo>
                  <a:pt x="25526" y="123827"/>
                </a:lnTo>
                <a:lnTo>
                  <a:pt x="27432" y="123450"/>
                </a:lnTo>
                <a:lnTo>
                  <a:pt x="28954" y="122682"/>
                </a:lnTo>
                <a:lnTo>
                  <a:pt x="29715" y="121160"/>
                </a:lnTo>
                <a:lnTo>
                  <a:pt x="30099" y="119254"/>
                </a:lnTo>
                <a:lnTo>
                  <a:pt x="30099" y="148276"/>
                </a:lnTo>
                <a:lnTo>
                  <a:pt x="51053" y="106679"/>
                </a:lnTo>
                <a:close/>
              </a:path>
              <a:path w="51434" h="157479">
                <a:moveTo>
                  <a:pt x="30099" y="106679"/>
                </a:moveTo>
                <a:lnTo>
                  <a:pt x="30099" y="4957"/>
                </a:lnTo>
                <a:lnTo>
                  <a:pt x="29715" y="3051"/>
                </a:lnTo>
                <a:lnTo>
                  <a:pt x="28954" y="1528"/>
                </a:lnTo>
                <a:lnTo>
                  <a:pt x="27432" y="383"/>
                </a:lnTo>
                <a:lnTo>
                  <a:pt x="25526" y="0"/>
                </a:lnTo>
                <a:lnTo>
                  <a:pt x="23620" y="383"/>
                </a:lnTo>
                <a:lnTo>
                  <a:pt x="22098" y="1528"/>
                </a:lnTo>
                <a:lnTo>
                  <a:pt x="20953" y="3051"/>
                </a:lnTo>
                <a:lnTo>
                  <a:pt x="20576" y="4957"/>
                </a:lnTo>
                <a:lnTo>
                  <a:pt x="20576" y="106679"/>
                </a:lnTo>
                <a:lnTo>
                  <a:pt x="30099" y="106679"/>
                </a:lnTo>
                <a:close/>
              </a:path>
              <a:path w="51434" h="157479">
                <a:moveTo>
                  <a:pt x="30099" y="148276"/>
                </a:moveTo>
                <a:lnTo>
                  <a:pt x="30099" y="119254"/>
                </a:lnTo>
                <a:lnTo>
                  <a:pt x="29715" y="121160"/>
                </a:lnTo>
                <a:lnTo>
                  <a:pt x="28954" y="122682"/>
                </a:lnTo>
                <a:lnTo>
                  <a:pt x="27432" y="123450"/>
                </a:lnTo>
                <a:lnTo>
                  <a:pt x="25526" y="123827"/>
                </a:lnTo>
                <a:lnTo>
                  <a:pt x="23620" y="123450"/>
                </a:lnTo>
                <a:lnTo>
                  <a:pt x="22098" y="122682"/>
                </a:lnTo>
                <a:lnTo>
                  <a:pt x="20953" y="121160"/>
                </a:lnTo>
                <a:lnTo>
                  <a:pt x="20576" y="119254"/>
                </a:lnTo>
                <a:lnTo>
                  <a:pt x="20576" y="147527"/>
                </a:lnTo>
                <a:lnTo>
                  <a:pt x="25526" y="157355"/>
                </a:lnTo>
                <a:lnTo>
                  <a:pt x="30099" y="1482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4852835" y="4800416"/>
            <a:ext cx="48410" cy="148217"/>
          </a:xfrm>
          <a:custGeom>
            <a:avLst/>
            <a:gdLst/>
            <a:ahLst/>
            <a:cxnLst/>
            <a:rect l="l" t="t" r="r" b="b"/>
            <a:pathLst>
              <a:path w="51435" h="157479">
                <a:moveTo>
                  <a:pt x="51059" y="106679"/>
                </a:moveTo>
                <a:lnTo>
                  <a:pt x="0" y="106679"/>
                </a:lnTo>
                <a:lnTo>
                  <a:pt x="20960" y="148289"/>
                </a:lnTo>
                <a:lnTo>
                  <a:pt x="20960" y="119254"/>
                </a:lnTo>
                <a:lnTo>
                  <a:pt x="21337" y="121160"/>
                </a:lnTo>
                <a:lnTo>
                  <a:pt x="22098" y="122682"/>
                </a:lnTo>
                <a:lnTo>
                  <a:pt x="23620" y="123450"/>
                </a:lnTo>
                <a:lnTo>
                  <a:pt x="25526" y="123827"/>
                </a:lnTo>
                <a:lnTo>
                  <a:pt x="27432" y="123450"/>
                </a:lnTo>
                <a:lnTo>
                  <a:pt x="28954" y="122682"/>
                </a:lnTo>
                <a:lnTo>
                  <a:pt x="30099" y="121160"/>
                </a:lnTo>
                <a:lnTo>
                  <a:pt x="30483" y="119254"/>
                </a:lnTo>
                <a:lnTo>
                  <a:pt x="30483" y="147516"/>
                </a:lnTo>
                <a:lnTo>
                  <a:pt x="51059" y="106679"/>
                </a:lnTo>
                <a:close/>
              </a:path>
              <a:path w="51435" h="157479">
                <a:moveTo>
                  <a:pt x="30483" y="106679"/>
                </a:moveTo>
                <a:lnTo>
                  <a:pt x="30483" y="4957"/>
                </a:lnTo>
                <a:lnTo>
                  <a:pt x="30099" y="3051"/>
                </a:lnTo>
                <a:lnTo>
                  <a:pt x="28954" y="1528"/>
                </a:lnTo>
                <a:lnTo>
                  <a:pt x="27432" y="383"/>
                </a:lnTo>
                <a:lnTo>
                  <a:pt x="25526" y="0"/>
                </a:lnTo>
                <a:lnTo>
                  <a:pt x="23620" y="383"/>
                </a:lnTo>
                <a:lnTo>
                  <a:pt x="22098" y="1528"/>
                </a:lnTo>
                <a:lnTo>
                  <a:pt x="21337" y="3051"/>
                </a:lnTo>
                <a:lnTo>
                  <a:pt x="20960" y="4957"/>
                </a:lnTo>
                <a:lnTo>
                  <a:pt x="20960" y="106679"/>
                </a:lnTo>
                <a:lnTo>
                  <a:pt x="30483" y="106679"/>
                </a:lnTo>
                <a:close/>
              </a:path>
              <a:path w="51435" h="157479">
                <a:moveTo>
                  <a:pt x="30483" y="147516"/>
                </a:moveTo>
                <a:lnTo>
                  <a:pt x="30483" y="119254"/>
                </a:lnTo>
                <a:lnTo>
                  <a:pt x="30099" y="121160"/>
                </a:lnTo>
                <a:lnTo>
                  <a:pt x="28954" y="122682"/>
                </a:lnTo>
                <a:lnTo>
                  <a:pt x="27432" y="123450"/>
                </a:lnTo>
                <a:lnTo>
                  <a:pt x="25526" y="123827"/>
                </a:lnTo>
                <a:lnTo>
                  <a:pt x="23620" y="123450"/>
                </a:lnTo>
                <a:lnTo>
                  <a:pt x="22098" y="122682"/>
                </a:lnTo>
                <a:lnTo>
                  <a:pt x="21337" y="121160"/>
                </a:lnTo>
                <a:lnTo>
                  <a:pt x="20960" y="119254"/>
                </a:lnTo>
                <a:lnTo>
                  <a:pt x="20960" y="148289"/>
                </a:lnTo>
                <a:lnTo>
                  <a:pt x="25526" y="157355"/>
                </a:lnTo>
                <a:lnTo>
                  <a:pt x="30483" y="1475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2968815" y="4800416"/>
            <a:ext cx="48410" cy="148217"/>
          </a:xfrm>
          <a:custGeom>
            <a:avLst/>
            <a:gdLst/>
            <a:ahLst/>
            <a:cxnLst/>
            <a:rect l="l" t="t" r="r" b="b"/>
            <a:pathLst>
              <a:path w="51435" h="157479">
                <a:moveTo>
                  <a:pt x="51053" y="106679"/>
                </a:moveTo>
                <a:lnTo>
                  <a:pt x="0" y="106679"/>
                </a:lnTo>
                <a:lnTo>
                  <a:pt x="20576" y="147527"/>
                </a:lnTo>
                <a:lnTo>
                  <a:pt x="20576" y="119254"/>
                </a:lnTo>
                <a:lnTo>
                  <a:pt x="20953" y="121160"/>
                </a:lnTo>
                <a:lnTo>
                  <a:pt x="22098" y="122682"/>
                </a:lnTo>
                <a:lnTo>
                  <a:pt x="23620" y="123450"/>
                </a:lnTo>
                <a:lnTo>
                  <a:pt x="25526" y="123827"/>
                </a:lnTo>
                <a:lnTo>
                  <a:pt x="27432" y="123450"/>
                </a:lnTo>
                <a:lnTo>
                  <a:pt x="28954" y="122682"/>
                </a:lnTo>
                <a:lnTo>
                  <a:pt x="29715" y="121160"/>
                </a:lnTo>
                <a:lnTo>
                  <a:pt x="30099" y="119254"/>
                </a:lnTo>
                <a:lnTo>
                  <a:pt x="30099" y="148276"/>
                </a:lnTo>
                <a:lnTo>
                  <a:pt x="51053" y="106679"/>
                </a:lnTo>
                <a:close/>
              </a:path>
              <a:path w="51435" h="157479">
                <a:moveTo>
                  <a:pt x="30099" y="106679"/>
                </a:moveTo>
                <a:lnTo>
                  <a:pt x="30099" y="4957"/>
                </a:lnTo>
                <a:lnTo>
                  <a:pt x="29715" y="3051"/>
                </a:lnTo>
                <a:lnTo>
                  <a:pt x="28954" y="1528"/>
                </a:lnTo>
                <a:lnTo>
                  <a:pt x="27432" y="383"/>
                </a:lnTo>
                <a:lnTo>
                  <a:pt x="25526" y="0"/>
                </a:lnTo>
                <a:lnTo>
                  <a:pt x="23620" y="383"/>
                </a:lnTo>
                <a:lnTo>
                  <a:pt x="22098" y="1528"/>
                </a:lnTo>
                <a:lnTo>
                  <a:pt x="20953" y="3051"/>
                </a:lnTo>
                <a:lnTo>
                  <a:pt x="20576" y="4957"/>
                </a:lnTo>
                <a:lnTo>
                  <a:pt x="20576" y="106679"/>
                </a:lnTo>
                <a:lnTo>
                  <a:pt x="30099" y="106679"/>
                </a:lnTo>
                <a:close/>
              </a:path>
              <a:path w="51435" h="157479">
                <a:moveTo>
                  <a:pt x="30099" y="148276"/>
                </a:moveTo>
                <a:lnTo>
                  <a:pt x="30099" y="119254"/>
                </a:lnTo>
                <a:lnTo>
                  <a:pt x="29715" y="121160"/>
                </a:lnTo>
                <a:lnTo>
                  <a:pt x="28954" y="122682"/>
                </a:lnTo>
                <a:lnTo>
                  <a:pt x="27432" y="123450"/>
                </a:lnTo>
                <a:lnTo>
                  <a:pt x="25526" y="123827"/>
                </a:lnTo>
                <a:lnTo>
                  <a:pt x="23620" y="123450"/>
                </a:lnTo>
                <a:lnTo>
                  <a:pt x="22098" y="122682"/>
                </a:lnTo>
                <a:lnTo>
                  <a:pt x="20953" y="121160"/>
                </a:lnTo>
                <a:lnTo>
                  <a:pt x="20576" y="119254"/>
                </a:lnTo>
                <a:lnTo>
                  <a:pt x="20576" y="147527"/>
                </a:lnTo>
                <a:lnTo>
                  <a:pt x="25526" y="157355"/>
                </a:lnTo>
                <a:lnTo>
                  <a:pt x="30099" y="1482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8555486" y="4567571"/>
            <a:ext cx="942489" cy="185963"/>
          </a:xfrm>
          <a:prstGeom prst="rect">
            <a:avLst/>
          </a:prstGeom>
        </p:spPr>
        <p:txBody>
          <a:bodyPr vert="horz" wrap="square" lIns="0" tIns="11953" rIns="0" bIns="0" rtlCol="0">
            <a:spAutoFit/>
          </a:bodyPr>
          <a:lstStyle/>
          <a:p>
            <a:pPr marL="11953" defTabSz="487695" hangingPunct="1">
              <a:spcBef>
                <a:spcPts val="94"/>
              </a:spcBef>
            </a:pPr>
            <a:r>
              <a:rPr sz="1130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least</a:t>
            </a:r>
            <a:r>
              <a:rPr sz="1130" kern="1200" spc="-47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130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favorite</a:t>
            </a:r>
            <a:endParaRPr sz="1130" kern="120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8973725" y="4797550"/>
            <a:ext cx="47812" cy="148217"/>
          </a:xfrm>
          <a:custGeom>
            <a:avLst/>
            <a:gdLst/>
            <a:ahLst/>
            <a:cxnLst/>
            <a:rect l="l" t="t" r="r" b="b"/>
            <a:pathLst>
              <a:path w="50800" h="157479">
                <a:moveTo>
                  <a:pt x="50669" y="106295"/>
                </a:moveTo>
                <a:lnTo>
                  <a:pt x="0" y="106295"/>
                </a:lnTo>
                <a:lnTo>
                  <a:pt x="20569" y="147467"/>
                </a:lnTo>
                <a:lnTo>
                  <a:pt x="20569" y="119254"/>
                </a:lnTo>
                <a:lnTo>
                  <a:pt x="20980" y="121160"/>
                </a:lnTo>
                <a:lnTo>
                  <a:pt x="22077" y="122682"/>
                </a:lnTo>
                <a:lnTo>
                  <a:pt x="23654" y="123443"/>
                </a:lnTo>
                <a:lnTo>
                  <a:pt x="25505" y="123827"/>
                </a:lnTo>
                <a:lnTo>
                  <a:pt x="27425" y="123443"/>
                </a:lnTo>
                <a:lnTo>
                  <a:pt x="28934" y="122682"/>
                </a:lnTo>
                <a:lnTo>
                  <a:pt x="29756" y="121160"/>
                </a:lnTo>
                <a:lnTo>
                  <a:pt x="30099" y="119254"/>
                </a:lnTo>
                <a:lnTo>
                  <a:pt x="30099" y="148028"/>
                </a:lnTo>
                <a:lnTo>
                  <a:pt x="50669" y="106295"/>
                </a:lnTo>
                <a:close/>
              </a:path>
              <a:path w="50800" h="157479">
                <a:moveTo>
                  <a:pt x="30099" y="106295"/>
                </a:moveTo>
                <a:lnTo>
                  <a:pt x="30099" y="4950"/>
                </a:lnTo>
                <a:lnTo>
                  <a:pt x="29756" y="3044"/>
                </a:lnTo>
                <a:lnTo>
                  <a:pt x="28934" y="1522"/>
                </a:lnTo>
                <a:lnTo>
                  <a:pt x="27425" y="377"/>
                </a:lnTo>
                <a:lnTo>
                  <a:pt x="25505" y="0"/>
                </a:lnTo>
                <a:lnTo>
                  <a:pt x="23654" y="377"/>
                </a:lnTo>
                <a:lnTo>
                  <a:pt x="22077" y="1522"/>
                </a:lnTo>
                <a:lnTo>
                  <a:pt x="20980" y="3044"/>
                </a:lnTo>
                <a:lnTo>
                  <a:pt x="20569" y="4950"/>
                </a:lnTo>
                <a:lnTo>
                  <a:pt x="20569" y="106295"/>
                </a:lnTo>
                <a:lnTo>
                  <a:pt x="30099" y="106295"/>
                </a:lnTo>
                <a:close/>
              </a:path>
              <a:path w="50800" h="157479">
                <a:moveTo>
                  <a:pt x="30099" y="148028"/>
                </a:moveTo>
                <a:lnTo>
                  <a:pt x="30099" y="119254"/>
                </a:lnTo>
                <a:lnTo>
                  <a:pt x="29756" y="121160"/>
                </a:lnTo>
                <a:lnTo>
                  <a:pt x="28934" y="122682"/>
                </a:lnTo>
                <a:lnTo>
                  <a:pt x="27425" y="123443"/>
                </a:lnTo>
                <a:lnTo>
                  <a:pt x="25505" y="123827"/>
                </a:lnTo>
                <a:lnTo>
                  <a:pt x="23654" y="123443"/>
                </a:lnTo>
                <a:lnTo>
                  <a:pt x="22077" y="122682"/>
                </a:lnTo>
                <a:lnTo>
                  <a:pt x="20980" y="121160"/>
                </a:lnTo>
                <a:lnTo>
                  <a:pt x="20569" y="119254"/>
                </a:lnTo>
                <a:lnTo>
                  <a:pt x="20569" y="147467"/>
                </a:lnTo>
                <a:lnTo>
                  <a:pt x="25505" y="157348"/>
                </a:lnTo>
                <a:lnTo>
                  <a:pt x="30099" y="1480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2443003" y="6661522"/>
            <a:ext cx="1959087" cy="225620"/>
          </a:xfrm>
          <a:prstGeom prst="rect">
            <a:avLst/>
          </a:prstGeom>
        </p:spPr>
        <p:txBody>
          <a:bodyPr vert="horz" wrap="square" lIns="0" tIns="15539" rIns="0" bIns="0" rtlCol="0">
            <a:spAutoFit/>
          </a:bodyPr>
          <a:lstStyle/>
          <a:p>
            <a:pPr marL="11953" defTabSz="487695" hangingPunct="1">
              <a:spcBef>
                <a:spcPts val="123"/>
              </a:spcBef>
            </a:pPr>
            <a:r>
              <a:rPr sz="1364" i="1" kern="1200" spc="-28" dirty="0">
                <a:solidFill>
                  <a:prstClr val="black"/>
                </a:solidFill>
                <a:latin typeface="Comic Sans MS"/>
                <a:cs typeface="Comic Sans MS"/>
              </a:rPr>
              <a:t>Men’s Preference</a:t>
            </a:r>
            <a:r>
              <a:rPr sz="1364" i="1" kern="1200" spc="-66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64" i="1" kern="1200" spc="-23" dirty="0">
                <a:solidFill>
                  <a:prstClr val="black"/>
                </a:solidFill>
                <a:latin typeface="Comic Sans MS"/>
                <a:cs typeface="Comic Sans MS"/>
              </a:rPr>
              <a:t>Profile</a:t>
            </a:r>
            <a:endParaRPr sz="1364" kern="120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6481755" y="6661522"/>
            <a:ext cx="2202927" cy="225620"/>
          </a:xfrm>
          <a:prstGeom prst="rect">
            <a:avLst/>
          </a:prstGeom>
        </p:spPr>
        <p:txBody>
          <a:bodyPr vert="horz" wrap="square" lIns="0" tIns="15539" rIns="0" bIns="0" rtlCol="0">
            <a:spAutoFit/>
          </a:bodyPr>
          <a:lstStyle/>
          <a:p>
            <a:pPr marL="11953" defTabSz="487695" hangingPunct="1">
              <a:spcBef>
                <a:spcPts val="123"/>
              </a:spcBef>
            </a:pPr>
            <a:r>
              <a:rPr sz="1364" i="1" kern="1200" spc="-33" dirty="0">
                <a:solidFill>
                  <a:prstClr val="black"/>
                </a:solidFill>
                <a:latin typeface="Comic Sans MS"/>
                <a:cs typeface="Comic Sans MS"/>
              </a:rPr>
              <a:t>Women’s </a:t>
            </a:r>
            <a:r>
              <a:rPr sz="1364" i="1" kern="1200" spc="-28" dirty="0">
                <a:solidFill>
                  <a:prstClr val="black"/>
                </a:solidFill>
                <a:latin typeface="Comic Sans MS"/>
                <a:cs typeface="Comic Sans MS"/>
              </a:rPr>
              <a:t>Preference</a:t>
            </a:r>
            <a:r>
              <a:rPr sz="1364" i="1" kern="1200" spc="-52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64" i="1" kern="1200" spc="-23" dirty="0">
                <a:solidFill>
                  <a:prstClr val="black"/>
                </a:solidFill>
                <a:latin typeface="Comic Sans MS"/>
                <a:cs typeface="Comic Sans MS"/>
              </a:rPr>
              <a:t>Profile</a:t>
            </a:r>
            <a:endParaRPr sz="1364" kern="120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553040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1756" y="1502531"/>
            <a:ext cx="5163073" cy="533623"/>
          </a:xfrm>
          <a:prstGeom prst="rect">
            <a:avLst/>
          </a:prstGeom>
        </p:spPr>
        <p:txBody>
          <a:bodyPr vert="horz" wrap="square" lIns="0" tIns="11953" rIns="0" bIns="0" rtlCol="0" anchor="ctr">
            <a:spAutoFit/>
          </a:bodyPr>
          <a:lstStyle/>
          <a:p>
            <a:pPr marL="11953">
              <a:lnSpc>
                <a:spcPct val="100000"/>
              </a:lnSpc>
              <a:spcBef>
                <a:spcPts val="94"/>
              </a:spcBef>
            </a:pPr>
            <a:r>
              <a:rPr sz="3389" b="1" spc="-4" dirty="0"/>
              <a:t>Stable Matching</a:t>
            </a:r>
            <a:r>
              <a:rPr sz="3389" b="1" spc="-61" dirty="0"/>
              <a:t> </a:t>
            </a:r>
            <a:r>
              <a:rPr sz="3389" b="1" spc="-4" dirty="0"/>
              <a:t>Problem</a:t>
            </a:r>
            <a:endParaRPr sz="3389" b="1" dirty="0"/>
          </a:p>
        </p:txBody>
      </p:sp>
      <p:sp>
        <p:nvSpPr>
          <p:cNvPr id="3" name="object 3"/>
          <p:cNvSpPr txBox="1"/>
          <p:nvPr/>
        </p:nvSpPr>
        <p:spPr>
          <a:xfrm>
            <a:off x="2094140" y="3146860"/>
            <a:ext cx="7098254" cy="1120617"/>
          </a:xfrm>
          <a:prstGeom prst="rect">
            <a:avLst/>
          </a:prstGeom>
        </p:spPr>
        <p:txBody>
          <a:bodyPr vert="horz" wrap="square" lIns="0" tIns="102796" rIns="0" bIns="0" rtlCol="0">
            <a:spAutoFit/>
          </a:bodyPr>
          <a:lstStyle/>
          <a:p>
            <a:pPr marL="334710" indent="-322757" defTabSz="487695" hangingPunct="1">
              <a:spcBef>
                <a:spcPts val="810"/>
              </a:spcBef>
              <a:buClr>
                <a:srgbClr val="3299FF"/>
              </a:buClr>
              <a:buSzPct val="59375"/>
              <a:buFont typeface="Wingdings"/>
              <a:buChar char=""/>
              <a:tabLst>
                <a:tab pos="334113" algn="l"/>
                <a:tab pos="334710" algn="l"/>
                <a:tab pos="949742" algn="l"/>
              </a:tabLst>
            </a:pPr>
            <a:r>
              <a:rPr sz="3012" kern="1200" spc="-4" dirty="0">
                <a:solidFill>
                  <a:prstClr val="black"/>
                </a:solidFill>
                <a:latin typeface="Arial"/>
                <a:cs typeface="Arial"/>
              </a:rPr>
              <a:t>Q.	Is assignment </a:t>
            </a:r>
            <a:r>
              <a:rPr sz="3012" kern="1200" spc="-4" dirty="0">
                <a:solidFill>
                  <a:srgbClr val="0032CC"/>
                </a:solidFill>
                <a:latin typeface="Arial"/>
                <a:cs typeface="Arial"/>
              </a:rPr>
              <a:t>X-A, Y-B, Z-C</a:t>
            </a:r>
            <a:r>
              <a:rPr sz="3012" kern="1200" spc="-57" dirty="0">
                <a:solidFill>
                  <a:srgbClr val="0032CC"/>
                </a:solidFill>
                <a:latin typeface="Arial"/>
                <a:cs typeface="Arial"/>
              </a:rPr>
              <a:t> </a:t>
            </a:r>
            <a:r>
              <a:rPr sz="3012" kern="1200" spc="-4" dirty="0">
                <a:solidFill>
                  <a:prstClr val="black"/>
                </a:solidFill>
                <a:latin typeface="Arial"/>
                <a:cs typeface="Arial"/>
              </a:rPr>
              <a:t>stable?</a:t>
            </a:r>
            <a:endParaRPr sz="3012" kern="1200">
              <a:solidFill>
                <a:prstClr val="black"/>
              </a:solidFill>
              <a:latin typeface="Arial"/>
              <a:cs typeface="Arial"/>
            </a:endParaRPr>
          </a:p>
          <a:p>
            <a:pPr marL="334710" indent="-322757" defTabSz="487695" hangingPunct="1">
              <a:spcBef>
                <a:spcPts val="716"/>
              </a:spcBef>
              <a:buClr>
                <a:srgbClr val="3299FF"/>
              </a:buClr>
              <a:buSzPct val="59375"/>
              <a:buFont typeface="Wingdings"/>
              <a:buChar char=""/>
              <a:tabLst>
                <a:tab pos="334113" algn="l"/>
                <a:tab pos="334710" algn="l"/>
                <a:tab pos="907903" algn="l"/>
              </a:tabLst>
            </a:pPr>
            <a:r>
              <a:rPr sz="3012" kern="1200" dirty="0">
                <a:solidFill>
                  <a:prstClr val="black"/>
                </a:solidFill>
                <a:latin typeface="Arial"/>
                <a:cs typeface="Arial"/>
              </a:rPr>
              <a:t>A.	</a:t>
            </a:r>
            <a:r>
              <a:rPr sz="3012" kern="1200" spc="-4" dirty="0">
                <a:solidFill>
                  <a:prstClr val="black"/>
                </a:solidFill>
                <a:latin typeface="Arial"/>
                <a:cs typeface="Arial"/>
              </a:rPr>
              <a:t>Yes.</a:t>
            </a:r>
            <a:endParaRPr sz="3012" kern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20311" y="6384891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5" h="414654">
                <a:moveTo>
                  <a:pt x="0" y="0"/>
                </a:moveTo>
                <a:lnTo>
                  <a:pt x="0" y="414147"/>
                </a:lnTo>
                <a:lnTo>
                  <a:pt x="992119" y="414147"/>
                </a:lnTo>
                <a:lnTo>
                  <a:pt x="99211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20311" y="6384891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5" h="414654">
                <a:moveTo>
                  <a:pt x="0" y="0"/>
                </a:moveTo>
                <a:lnTo>
                  <a:pt x="0" y="414147"/>
                </a:lnTo>
                <a:lnTo>
                  <a:pt x="992119" y="414147"/>
                </a:lnTo>
                <a:lnTo>
                  <a:pt x="99211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554071" y="6384891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54071" y="6384891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86545" y="5994743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5" h="414654">
                <a:moveTo>
                  <a:pt x="0" y="0"/>
                </a:moveTo>
                <a:lnTo>
                  <a:pt x="0" y="414527"/>
                </a:lnTo>
                <a:lnTo>
                  <a:pt x="992126" y="41452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686190" y="5994743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5" h="414654">
                <a:moveTo>
                  <a:pt x="0" y="0"/>
                </a:moveTo>
                <a:lnTo>
                  <a:pt x="0" y="414527"/>
                </a:lnTo>
                <a:lnTo>
                  <a:pt x="992503" y="414527"/>
                </a:lnTo>
                <a:lnTo>
                  <a:pt x="992503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620311" y="5994743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5" h="414654">
                <a:moveTo>
                  <a:pt x="0" y="0"/>
                </a:moveTo>
                <a:lnTo>
                  <a:pt x="0" y="414527"/>
                </a:lnTo>
                <a:lnTo>
                  <a:pt x="992119" y="414527"/>
                </a:lnTo>
                <a:lnTo>
                  <a:pt x="99211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620311" y="5994743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5" h="414654">
                <a:moveTo>
                  <a:pt x="0" y="0"/>
                </a:moveTo>
                <a:lnTo>
                  <a:pt x="0" y="414527"/>
                </a:lnTo>
                <a:lnTo>
                  <a:pt x="992119" y="414527"/>
                </a:lnTo>
                <a:lnTo>
                  <a:pt x="99211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487831" y="5994743"/>
            <a:ext cx="932330" cy="390263"/>
          </a:xfrm>
          <a:custGeom>
            <a:avLst/>
            <a:gdLst/>
            <a:ahLst/>
            <a:cxnLst/>
            <a:rect l="l" t="t" r="r" b="b"/>
            <a:pathLst>
              <a:path w="990600" h="414654">
                <a:moveTo>
                  <a:pt x="0" y="0"/>
                </a:moveTo>
                <a:lnTo>
                  <a:pt x="0" y="414527"/>
                </a:lnTo>
                <a:lnTo>
                  <a:pt x="990597" y="414527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487831" y="5994743"/>
            <a:ext cx="932330" cy="390263"/>
          </a:xfrm>
          <a:custGeom>
            <a:avLst/>
            <a:gdLst/>
            <a:ahLst/>
            <a:cxnLst/>
            <a:rect l="l" t="t" r="r" b="b"/>
            <a:pathLst>
              <a:path w="990600" h="414654">
                <a:moveTo>
                  <a:pt x="0" y="0"/>
                </a:moveTo>
                <a:lnTo>
                  <a:pt x="0" y="414527"/>
                </a:lnTo>
                <a:lnTo>
                  <a:pt x="990597" y="414527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554071" y="5994743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527"/>
                </a:lnTo>
                <a:lnTo>
                  <a:pt x="992126" y="41452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554071" y="5994743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527"/>
                </a:lnTo>
                <a:lnTo>
                  <a:pt x="992126" y="41452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686545" y="5604960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5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686190" y="5604960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5" h="414654">
                <a:moveTo>
                  <a:pt x="0" y="0"/>
                </a:moveTo>
                <a:lnTo>
                  <a:pt x="0" y="414147"/>
                </a:lnTo>
                <a:lnTo>
                  <a:pt x="992503" y="414147"/>
                </a:lnTo>
                <a:lnTo>
                  <a:pt x="992503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620311" y="5604960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5" h="414654">
                <a:moveTo>
                  <a:pt x="0" y="0"/>
                </a:moveTo>
                <a:lnTo>
                  <a:pt x="0" y="414147"/>
                </a:lnTo>
                <a:lnTo>
                  <a:pt x="992119" y="414147"/>
                </a:lnTo>
                <a:lnTo>
                  <a:pt x="99211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620311" y="5604960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5" h="414654">
                <a:moveTo>
                  <a:pt x="0" y="0"/>
                </a:moveTo>
                <a:lnTo>
                  <a:pt x="0" y="414147"/>
                </a:lnTo>
                <a:lnTo>
                  <a:pt x="992119" y="414147"/>
                </a:lnTo>
                <a:lnTo>
                  <a:pt x="99211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487831" y="5604960"/>
            <a:ext cx="932330" cy="390263"/>
          </a:xfrm>
          <a:custGeom>
            <a:avLst/>
            <a:gdLst/>
            <a:ahLst/>
            <a:cxnLst/>
            <a:rect l="l" t="t" r="r" b="b"/>
            <a:pathLst>
              <a:path w="990600" h="414654">
                <a:moveTo>
                  <a:pt x="0" y="0"/>
                </a:moveTo>
                <a:lnTo>
                  <a:pt x="0" y="414147"/>
                </a:lnTo>
                <a:lnTo>
                  <a:pt x="990597" y="414147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487831" y="5604960"/>
            <a:ext cx="932330" cy="390263"/>
          </a:xfrm>
          <a:custGeom>
            <a:avLst/>
            <a:gdLst/>
            <a:ahLst/>
            <a:cxnLst/>
            <a:rect l="l" t="t" r="r" b="b"/>
            <a:pathLst>
              <a:path w="990600" h="414654">
                <a:moveTo>
                  <a:pt x="0" y="0"/>
                </a:moveTo>
                <a:lnTo>
                  <a:pt x="0" y="414147"/>
                </a:lnTo>
                <a:lnTo>
                  <a:pt x="990597" y="414147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554071" y="5604960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554071" y="5604960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779926" y="6384891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779926" y="6384891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7713705" y="6384891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713705" y="6384891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846167" y="5994743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527"/>
                </a:lnTo>
                <a:lnTo>
                  <a:pt x="992119" y="414527"/>
                </a:lnTo>
                <a:lnTo>
                  <a:pt x="99211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845806" y="5994743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527"/>
                </a:lnTo>
                <a:lnTo>
                  <a:pt x="992503" y="414527"/>
                </a:lnTo>
                <a:lnTo>
                  <a:pt x="992503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779926" y="5994743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527"/>
                </a:lnTo>
                <a:lnTo>
                  <a:pt x="992126" y="41452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779926" y="5994743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527"/>
                </a:lnTo>
                <a:lnTo>
                  <a:pt x="992126" y="41452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8647471" y="5994743"/>
            <a:ext cx="932330" cy="390263"/>
          </a:xfrm>
          <a:custGeom>
            <a:avLst/>
            <a:gdLst/>
            <a:ahLst/>
            <a:cxnLst/>
            <a:rect l="l" t="t" r="r" b="b"/>
            <a:pathLst>
              <a:path w="990600" h="414654">
                <a:moveTo>
                  <a:pt x="0" y="0"/>
                </a:moveTo>
                <a:lnTo>
                  <a:pt x="0" y="414527"/>
                </a:lnTo>
                <a:lnTo>
                  <a:pt x="990597" y="414527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647471" y="5994743"/>
            <a:ext cx="932330" cy="390263"/>
          </a:xfrm>
          <a:custGeom>
            <a:avLst/>
            <a:gdLst/>
            <a:ahLst/>
            <a:cxnLst/>
            <a:rect l="l" t="t" r="r" b="b"/>
            <a:pathLst>
              <a:path w="990600" h="414654">
                <a:moveTo>
                  <a:pt x="0" y="0"/>
                </a:moveTo>
                <a:lnTo>
                  <a:pt x="0" y="414527"/>
                </a:lnTo>
                <a:lnTo>
                  <a:pt x="990597" y="414527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713705" y="5994743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527"/>
                </a:lnTo>
                <a:lnTo>
                  <a:pt x="992126" y="41452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713705" y="5994743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527"/>
                </a:lnTo>
                <a:lnTo>
                  <a:pt x="992126" y="41452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846167" y="5604960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19" y="414147"/>
                </a:lnTo>
                <a:lnTo>
                  <a:pt x="99211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845806" y="5604960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503" y="414147"/>
                </a:lnTo>
                <a:lnTo>
                  <a:pt x="992503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779926" y="5604960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779926" y="5604960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8647471" y="5604960"/>
            <a:ext cx="932330" cy="390263"/>
          </a:xfrm>
          <a:custGeom>
            <a:avLst/>
            <a:gdLst/>
            <a:ahLst/>
            <a:cxnLst/>
            <a:rect l="l" t="t" r="r" b="b"/>
            <a:pathLst>
              <a:path w="990600" h="414654">
                <a:moveTo>
                  <a:pt x="0" y="0"/>
                </a:moveTo>
                <a:lnTo>
                  <a:pt x="0" y="414147"/>
                </a:lnTo>
                <a:lnTo>
                  <a:pt x="990597" y="414147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8647471" y="5604960"/>
            <a:ext cx="932330" cy="390263"/>
          </a:xfrm>
          <a:custGeom>
            <a:avLst/>
            <a:gdLst/>
            <a:ahLst/>
            <a:cxnLst/>
            <a:rect l="l" t="t" r="r" b="b"/>
            <a:pathLst>
              <a:path w="990600" h="414654">
                <a:moveTo>
                  <a:pt x="0" y="0"/>
                </a:moveTo>
                <a:lnTo>
                  <a:pt x="0" y="414147"/>
                </a:lnTo>
                <a:lnTo>
                  <a:pt x="990597" y="414147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713705" y="5604960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7713705" y="5604960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620311" y="5218044"/>
            <a:ext cx="934123" cy="387276"/>
          </a:xfrm>
          <a:custGeom>
            <a:avLst/>
            <a:gdLst/>
            <a:ahLst/>
            <a:cxnLst/>
            <a:rect l="l" t="t" r="r" b="b"/>
            <a:pathLst>
              <a:path w="992505" h="411479">
                <a:moveTo>
                  <a:pt x="0" y="0"/>
                </a:moveTo>
                <a:lnTo>
                  <a:pt x="0" y="411096"/>
                </a:lnTo>
                <a:lnTo>
                  <a:pt x="992119" y="411096"/>
                </a:lnTo>
                <a:lnTo>
                  <a:pt x="99211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620311" y="5217683"/>
            <a:ext cx="934123" cy="387276"/>
          </a:xfrm>
          <a:custGeom>
            <a:avLst/>
            <a:gdLst/>
            <a:ahLst/>
            <a:cxnLst/>
            <a:rect l="l" t="t" r="r" b="b"/>
            <a:pathLst>
              <a:path w="992505" h="411479">
                <a:moveTo>
                  <a:pt x="0" y="0"/>
                </a:moveTo>
                <a:lnTo>
                  <a:pt x="0" y="411480"/>
                </a:lnTo>
                <a:lnTo>
                  <a:pt x="992119" y="411480"/>
                </a:lnTo>
                <a:lnTo>
                  <a:pt x="99211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3554071" y="5218044"/>
            <a:ext cx="934123" cy="387276"/>
          </a:xfrm>
          <a:custGeom>
            <a:avLst/>
            <a:gdLst/>
            <a:ahLst/>
            <a:cxnLst/>
            <a:rect l="l" t="t" r="r" b="b"/>
            <a:pathLst>
              <a:path w="992504" h="411479">
                <a:moveTo>
                  <a:pt x="0" y="0"/>
                </a:moveTo>
                <a:lnTo>
                  <a:pt x="0" y="411096"/>
                </a:lnTo>
                <a:lnTo>
                  <a:pt x="992126" y="411096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3554071" y="5217683"/>
            <a:ext cx="934123" cy="387276"/>
          </a:xfrm>
          <a:custGeom>
            <a:avLst/>
            <a:gdLst/>
            <a:ahLst/>
            <a:cxnLst/>
            <a:rect l="l" t="t" r="r" b="b"/>
            <a:pathLst>
              <a:path w="992504" h="411479">
                <a:moveTo>
                  <a:pt x="0" y="0"/>
                </a:moveTo>
                <a:lnTo>
                  <a:pt x="0" y="411480"/>
                </a:lnTo>
                <a:lnTo>
                  <a:pt x="992126" y="411480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487831" y="5218044"/>
            <a:ext cx="932330" cy="387276"/>
          </a:xfrm>
          <a:custGeom>
            <a:avLst/>
            <a:gdLst/>
            <a:ahLst/>
            <a:cxnLst/>
            <a:rect l="l" t="t" r="r" b="b"/>
            <a:pathLst>
              <a:path w="990600" h="411479">
                <a:moveTo>
                  <a:pt x="0" y="0"/>
                </a:moveTo>
                <a:lnTo>
                  <a:pt x="0" y="411096"/>
                </a:lnTo>
                <a:lnTo>
                  <a:pt x="990597" y="411096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487831" y="5217683"/>
            <a:ext cx="932330" cy="387276"/>
          </a:xfrm>
          <a:custGeom>
            <a:avLst/>
            <a:gdLst/>
            <a:ahLst/>
            <a:cxnLst/>
            <a:rect l="l" t="t" r="r" b="b"/>
            <a:pathLst>
              <a:path w="990600" h="411479">
                <a:moveTo>
                  <a:pt x="0" y="0"/>
                </a:moveTo>
                <a:lnTo>
                  <a:pt x="0" y="411480"/>
                </a:lnTo>
                <a:lnTo>
                  <a:pt x="990597" y="411480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6779926" y="5218044"/>
            <a:ext cx="934123" cy="387276"/>
          </a:xfrm>
          <a:custGeom>
            <a:avLst/>
            <a:gdLst/>
            <a:ahLst/>
            <a:cxnLst/>
            <a:rect l="l" t="t" r="r" b="b"/>
            <a:pathLst>
              <a:path w="992504" h="411479">
                <a:moveTo>
                  <a:pt x="0" y="0"/>
                </a:moveTo>
                <a:lnTo>
                  <a:pt x="0" y="411096"/>
                </a:lnTo>
                <a:lnTo>
                  <a:pt x="992126" y="411096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779926" y="5217683"/>
            <a:ext cx="934123" cy="387276"/>
          </a:xfrm>
          <a:custGeom>
            <a:avLst/>
            <a:gdLst/>
            <a:ahLst/>
            <a:cxnLst/>
            <a:rect l="l" t="t" r="r" b="b"/>
            <a:pathLst>
              <a:path w="992504" h="411479">
                <a:moveTo>
                  <a:pt x="0" y="0"/>
                </a:moveTo>
                <a:lnTo>
                  <a:pt x="0" y="411480"/>
                </a:lnTo>
                <a:lnTo>
                  <a:pt x="992126" y="411480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7713705" y="5218044"/>
            <a:ext cx="934123" cy="387276"/>
          </a:xfrm>
          <a:custGeom>
            <a:avLst/>
            <a:gdLst/>
            <a:ahLst/>
            <a:cxnLst/>
            <a:rect l="l" t="t" r="r" b="b"/>
            <a:pathLst>
              <a:path w="992504" h="411479">
                <a:moveTo>
                  <a:pt x="0" y="0"/>
                </a:moveTo>
                <a:lnTo>
                  <a:pt x="0" y="411096"/>
                </a:lnTo>
                <a:lnTo>
                  <a:pt x="992126" y="411096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713705" y="5217683"/>
            <a:ext cx="934123" cy="387276"/>
          </a:xfrm>
          <a:custGeom>
            <a:avLst/>
            <a:gdLst/>
            <a:ahLst/>
            <a:cxnLst/>
            <a:rect l="l" t="t" r="r" b="b"/>
            <a:pathLst>
              <a:path w="992504" h="411479">
                <a:moveTo>
                  <a:pt x="0" y="0"/>
                </a:moveTo>
                <a:lnTo>
                  <a:pt x="0" y="411480"/>
                </a:lnTo>
                <a:lnTo>
                  <a:pt x="992126" y="411480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8647471" y="5218044"/>
            <a:ext cx="932330" cy="387276"/>
          </a:xfrm>
          <a:custGeom>
            <a:avLst/>
            <a:gdLst/>
            <a:ahLst/>
            <a:cxnLst/>
            <a:rect l="l" t="t" r="r" b="b"/>
            <a:pathLst>
              <a:path w="990600" h="411479">
                <a:moveTo>
                  <a:pt x="0" y="0"/>
                </a:moveTo>
                <a:lnTo>
                  <a:pt x="0" y="411096"/>
                </a:lnTo>
                <a:lnTo>
                  <a:pt x="990597" y="411096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8647471" y="5217683"/>
            <a:ext cx="932330" cy="387276"/>
          </a:xfrm>
          <a:custGeom>
            <a:avLst/>
            <a:gdLst/>
            <a:ahLst/>
            <a:cxnLst/>
            <a:rect l="l" t="t" r="r" b="b"/>
            <a:pathLst>
              <a:path w="990600" h="411479">
                <a:moveTo>
                  <a:pt x="0" y="0"/>
                </a:moveTo>
                <a:lnTo>
                  <a:pt x="0" y="411480"/>
                </a:lnTo>
                <a:lnTo>
                  <a:pt x="990597" y="411480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56" name="object 56"/>
          <p:cNvGraphicFramePr>
            <a:graphicFrameLocks noGrp="1"/>
          </p:cNvGraphicFramePr>
          <p:nvPr/>
        </p:nvGraphicFramePr>
        <p:xfrm>
          <a:off x="1686544" y="5218045"/>
          <a:ext cx="7894315" cy="15566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3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5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35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23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61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41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41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412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3292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869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2200" spc="-7" baseline="-17361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1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st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836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2200" spc="-7" baseline="-17361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2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nd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836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2200" spc="-7" baseline="-17361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3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rd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8367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2200" spc="-7" baseline="-17361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1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st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836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2200" spc="-7" baseline="-17361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2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nd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836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2200" spc="-7" baseline="-17361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3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rd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8367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0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Xavier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Amy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latin typeface="Comic Sans MS"/>
                          <a:cs typeface="Comic Sans MS"/>
                        </a:rPr>
                        <a:t>Brenda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latin typeface="Comic Sans MS"/>
                          <a:cs typeface="Comic Sans MS"/>
                        </a:rPr>
                        <a:t>Claire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Amy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dirty="0">
                          <a:latin typeface="Comic Sans MS"/>
                          <a:cs typeface="Comic Sans MS"/>
                        </a:rPr>
                        <a:t>Yuri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Xavier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latin typeface="Comic Sans MS"/>
                          <a:cs typeface="Comic Sans MS"/>
                        </a:rPr>
                        <a:t>Zoran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91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Yuri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8128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5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Brenda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8128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500" spc="-5" dirty="0">
                          <a:latin typeface="Comic Sans MS"/>
                          <a:cs typeface="Comic Sans MS"/>
                        </a:rPr>
                        <a:t>Amy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8128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500" spc="-5" dirty="0">
                          <a:latin typeface="Comic Sans MS"/>
                          <a:cs typeface="Comic Sans MS"/>
                        </a:rPr>
                        <a:t>Claire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8128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5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Brenda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8128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500" spc="-5" dirty="0">
                          <a:latin typeface="Comic Sans MS"/>
                          <a:cs typeface="Comic Sans MS"/>
                        </a:rPr>
                        <a:t>Xavier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8128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Yuri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8128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r>
                        <a:rPr sz="1500" spc="-5" dirty="0">
                          <a:latin typeface="Comic Sans MS"/>
                          <a:cs typeface="Comic Sans MS"/>
                        </a:rPr>
                        <a:t>Zoran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8128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7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Zoran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>
                    <a:solidFill>
                      <a:srgbClr val="0065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latin typeface="Comic Sans MS"/>
                          <a:cs typeface="Comic Sans MS"/>
                        </a:rPr>
                        <a:t>Amy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latin typeface="Comic Sans MS"/>
                          <a:cs typeface="Comic Sans MS"/>
                        </a:rPr>
                        <a:t>Brenda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Claire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Claire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>
                    <a:solidFill>
                      <a:srgbClr val="0065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latin typeface="Comic Sans MS"/>
                          <a:cs typeface="Comic Sans MS"/>
                        </a:rPr>
                        <a:t>Xavier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dirty="0">
                          <a:latin typeface="Comic Sans MS"/>
                          <a:cs typeface="Comic Sans MS"/>
                        </a:rPr>
                        <a:t>Yuri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Zoran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7" name="object 57"/>
          <p:cNvSpPr txBox="1"/>
          <p:nvPr/>
        </p:nvSpPr>
        <p:spPr>
          <a:xfrm>
            <a:off x="2840001" y="4736693"/>
            <a:ext cx="570753" cy="185963"/>
          </a:xfrm>
          <a:prstGeom prst="rect">
            <a:avLst/>
          </a:prstGeom>
        </p:spPr>
        <p:txBody>
          <a:bodyPr vert="horz" wrap="square" lIns="0" tIns="11953" rIns="0" bIns="0" rtlCol="0">
            <a:spAutoFit/>
          </a:bodyPr>
          <a:lstStyle/>
          <a:p>
            <a:pPr marL="11953" defTabSz="487695" hangingPunct="1">
              <a:spcBef>
                <a:spcPts val="94"/>
              </a:spcBef>
            </a:pPr>
            <a:r>
              <a:rPr sz="1130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favorite</a:t>
            </a:r>
            <a:endParaRPr sz="1130" kern="120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548884" y="4736693"/>
            <a:ext cx="942489" cy="185963"/>
          </a:xfrm>
          <a:prstGeom prst="rect">
            <a:avLst/>
          </a:prstGeom>
        </p:spPr>
        <p:txBody>
          <a:bodyPr vert="horz" wrap="square" lIns="0" tIns="11953" rIns="0" bIns="0" rtlCol="0">
            <a:spAutoFit/>
          </a:bodyPr>
          <a:lstStyle/>
          <a:p>
            <a:pPr marL="11953" defTabSz="487695" hangingPunct="1">
              <a:spcBef>
                <a:spcPts val="94"/>
              </a:spcBef>
            </a:pPr>
            <a:r>
              <a:rPr sz="1130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least</a:t>
            </a:r>
            <a:r>
              <a:rPr sz="1130" kern="1200" spc="-47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130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favorite</a:t>
            </a:r>
            <a:endParaRPr sz="1130" kern="120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999429" y="4736693"/>
            <a:ext cx="570753" cy="185963"/>
          </a:xfrm>
          <a:prstGeom prst="rect">
            <a:avLst/>
          </a:prstGeom>
        </p:spPr>
        <p:txBody>
          <a:bodyPr vert="horz" wrap="square" lIns="0" tIns="11953" rIns="0" bIns="0" rtlCol="0">
            <a:spAutoFit/>
          </a:bodyPr>
          <a:lstStyle/>
          <a:p>
            <a:pPr marL="11953" defTabSz="487695" hangingPunct="1">
              <a:spcBef>
                <a:spcPts val="94"/>
              </a:spcBef>
            </a:pPr>
            <a:r>
              <a:rPr sz="1130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favorite</a:t>
            </a:r>
            <a:endParaRPr sz="1130" kern="120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7242866" y="4966670"/>
            <a:ext cx="48410" cy="148217"/>
          </a:xfrm>
          <a:custGeom>
            <a:avLst/>
            <a:gdLst/>
            <a:ahLst/>
            <a:cxnLst/>
            <a:rect l="l" t="t" r="r" b="b"/>
            <a:pathLst>
              <a:path w="51434" h="157479">
                <a:moveTo>
                  <a:pt x="51053" y="106679"/>
                </a:moveTo>
                <a:lnTo>
                  <a:pt x="0" y="106679"/>
                </a:lnTo>
                <a:lnTo>
                  <a:pt x="20576" y="147527"/>
                </a:lnTo>
                <a:lnTo>
                  <a:pt x="20576" y="119254"/>
                </a:lnTo>
                <a:lnTo>
                  <a:pt x="20953" y="121160"/>
                </a:lnTo>
                <a:lnTo>
                  <a:pt x="22098" y="122682"/>
                </a:lnTo>
                <a:lnTo>
                  <a:pt x="23620" y="123450"/>
                </a:lnTo>
                <a:lnTo>
                  <a:pt x="25526" y="123827"/>
                </a:lnTo>
                <a:lnTo>
                  <a:pt x="27432" y="123450"/>
                </a:lnTo>
                <a:lnTo>
                  <a:pt x="28954" y="122682"/>
                </a:lnTo>
                <a:lnTo>
                  <a:pt x="29715" y="121160"/>
                </a:lnTo>
                <a:lnTo>
                  <a:pt x="30099" y="119254"/>
                </a:lnTo>
                <a:lnTo>
                  <a:pt x="30099" y="148276"/>
                </a:lnTo>
                <a:lnTo>
                  <a:pt x="51053" y="106679"/>
                </a:lnTo>
                <a:close/>
              </a:path>
              <a:path w="51434" h="157479">
                <a:moveTo>
                  <a:pt x="30099" y="106679"/>
                </a:moveTo>
                <a:lnTo>
                  <a:pt x="30099" y="4957"/>
                </a:lnTo>
                <a:lnTo>
                  <a:pt x="29715" y="3051"/>
                </a:lnTo>
                <a:lnTo>
                  <a:pt x="28954" y="1528"/>
                </a:lnTo>
                <a:lnTo>
                  <a:pt x="27432" y="383"/>
                </a:lnTo>
                <a:lnTo>
                  <a:pt x="25526" y="0"/>
                </a:lnTo>
                <a:lnTo>
                  <a:pt x="23620" y="383"/>
                </a:lnTo>
                <a:lnTo>
                  <a:pt x="22098" y="1528"/>
                </a:lnTo>
                <a:lnTo>
                  <a:pt x="20953" y="3051"/>
                </a:lnTo>
                <a:lnTo>
                  <a:pt x="20576" y="4957"/>
                </a:lnTo>
                <a:lnTo>
                  <a:pt x="20576" y="106679"/>
                </a:lnTo>
                <a:lnTo>
                  <a:pt x="30099" y="106679"/>
                </a:lnTo>
                <a:close/>
              </a:path>
              <a:path w="51434" h="157479">
                <a:moveTo>
                  <a:pt x="30099" y="148276"/>
                </a:moveTo>
                <a:lnTo>
                  <a:pt x="30099" y="119254"/>
                </a:lnTo>
                <a:lnTo>
                  <a:pt x="29715" y="121160"/>
                </a:lnTo>
                <a:lnTo>
                  <a:pt x="28954" y="122682"/>
                </a:lnTo>
                <a:lnTo>
                  <a:pt x="27432" y="123450"/>
                </a:lnTo>
                <a:lnTo>
                  <a:pt x="25526" y="123827"/>
                </a:lnTo>
                <a:lnTo>
                  <a:pt x="23620" y="123450"/>
                </a:lnTo>
                <a:lnTo>
                  <a:pt x="22098" y="122682"/>
                </a:lnTo>
                <a:lnTo>
                  <a:pt x="20953" y="121160"/>
                </a:lnTo>
                <a:lnTo>
                  <a:pt x="20576" y="119254"/>
                </a:lnTo>
                <a:lnTo>
                  <a:pt x="20576" y="147527"/>
                </a:lnTo>
                <a:lnTo>
                  <a:pt x="25526" y="157355"/>
                </a:lnTo>
                <a:lnTo>
                  <a:pt x="30099" y="1482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4967265" y="4966670"/>
            <a:ext cx="48410" cy="148217"/>
          </a:xfrm>
          <a:custGeom>
            <a:avLst/>
            <a:gdLst/>
            <a:ahLst/>
            <a:cxnLst/>
            <a:rect l="l" t="t" r="r" b="b"/>
            <a:pathLst>
              <a:path w="51435" h="157479">
                <a:moveTo>
                  <a:pt x="51059" y="106679"/>
                </a:moveTo>
                <a:lnTo>
                  <a:pt x="0" y="106679"/>
                </a:lnTo>
                <a:lnTo>
                  <a:pt x="20960" y="148289"/>
                </a:lnTo>
                <a:lnTo>
                  <a:pt x="20960" y="119254"/>
                </a:lnTo>
                <a:lnTo>
                  <a:pt x="21337" y="121160"/>
                </a:lnTo>
                <a:lnTo>
                  <a:pt x="22098" y="122682"/>
                </a:lnTo>
                <a:lnTo>
                  <a:pt x="23620" y="123450"/>
                </a:lnTo>
                <a:lnTo>
                  <a:pt x="25526" y="123827"/>
                </a:lnTo>
                <a:lnTo>
                  <a:pt x="27432" y="123450"/>
                </a:lnTo>
                <a:lnTo>
                  <a:pt x="28954" y="122682"/>
                </a:lnTo>
                <a:lnTo>
                  <a:pt x="30099" y="121160"/>
                </a:lnTo>
                <a:lnTo>
                  <a:pt x="30483" y="119254"/>
                </a:lnTo>
                <a:lnTo>
                  <a:pt x="30483" y="147516"/>
                </a:lnTo>
                <a:lnTo>
                  <a:pt x="51059" y="106679"/>
                </a:lnTo>
                <a:close/>
              </a:path>
              <a:path w="51435" h="157479">
                <a:moveTo>
                  <a:pt x="30483" y="106679"/>
                </a:moveTo>
                <a:lnTo>
                  <a:pt x="30483" y="4957"/>
                </a:lnTo>
                <a:lnTo>
                  <a:pt x="30099" y="3051"/>
                </a:lnTo>
                <a:lnTo>
                  <a:pt x="28954" y="1528"/>
                </a:lnTo>
                <a:lnTo>
                  <a:pt x="27432" y="383"/>
                </a:lnTo>
                <a:lnTo>
                  <a:pt x="25526" y="0"/>
                </a:lnTo>
                <a:lnTo>
                  <a:pt x="23620" y="383"/>
                </a:lnTo>
                <a:lnTo>
                  <a:pt x="22098" y="1528"/>
                </a:lnTo>
                <a:lnTo>
                  <a:pt x="21337" y="3051"/>
                </a:lnTo>
                <a:lnTo>
                  <a:pt x="20960" y="4957"/>
                </a:lnTo>
                <a:lnTo>
                  <a:pt x="20960" y="106679"/>
                </a:lnTo>
                <a:lnTo>
                  <a:pt x="30483" y="106679"/>
                </a:lnTo>
                <a:close/>
              </a:path>
              <a:path w="51435" h="157479">
                <a:moveTo>
                  <a:pt x="30483" y="147516"/>
                </a:moveTo>
                <a:lnTo>
                  <a:pt x="30483" y="119254"/>
                </a:lnTo>
                <a:lnTo>
                  <a:pt x="30099" y="121160"/>
                </a:lnTo>
                <a:lnTo>
                  <a:pt x="28954" y="122682"/>
                </a:lnTo>
                <a:lnTo>
                  <a:pt x="27432" y="123450"/>
                </a:lnTo>
                <a:lnTo>
                  <a:pt x="25526" y="123827"/>
                </a:lnTo>
                <a:lnTo>
                  <a:pt x="23620" y="123450"/>
                </a:lnTo>
                <a:lnTo>
                  <a:pt x="22098" y="122682"/>
                </a:lnTo>
                <a:lnTo>
                  <a:pt x="21337" y="121160"/>
                </a:lnTo>
                <a:lnTo>
                  <a:pt x="20960" y="119254"/>
                </a:lnTo>
                <a:lnTo>
                  <a:pt x="20960" y="148289"/>
                </a:lnTo>
                <a:lnTo>
                  <a:pt x="25526" y="157355"/>
                </a:lnTo>
                <a:lnTo>
                  <a:pt x="30483" y="1475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3083245" y="4966670"/>
            <a:ext cx="48410" cy="148217"/>
          </a:xfrm>
          <a:custGeom>
            <a:avLst/>
            <a:gdLst/>
            <a:ahLst/>
            <a:cxnLst/>
            <a:rect l="l" t="t" r="r" b="b"/>
            <a:pathLst>
              <a:path w="51435" h="157479">
                <a:moveTo>
                  <a:pt x="51053" y="106679"/>
                </a:moveTo>
                <a:lnTo>
                  <a:pt x="0" y="106679"/>
                </a:lnTo>
                <a:lnTo>
                  <a:pt x="20576" y="147527"/>
                </a:lnTo>
                <a:lnTo>
                  <a:pt x="20576" y="119254"/>
                </a:lnTo>
                <a:lnTo>
                  <a:pt x="20953" y="121160"/>
                </a:lnTo>
                <a:lnTo>
                  <a:pt x="22098" y="122682"/>
                </a:lnTo>
                <a:lnTo>
                  <a:pt x="23620" y="123450"/>
                </a:lnTo>
                <a:lnTo>
                  <a:pt x="25526" y="123827"/>
                </a:lnTo>
                <a:lnTo>
                  <a:pt x="27432" y="123450"/>
                </a:lnTo>
                <a:lnTo>
                  <a:pt x="28954" y="122682"/>
                </a:lnTo>
                <a:lnTo>
                  <a:pt x="29715" y="121160"/>
                </a:lnTo>
                <a:lnTo>
                  <a:pt x="30099" y="119254"/>
                </a:lnTo>
                <a:lnTo>
                  <a:pt x="30099" y="148276"/>
                </a:lnTo>
                <a:lnTo>
                  <a:pt x="51053" y="106679"/>
                </a:lnTo>
                <a:close/>
              </a:path>
              <a:path w="51435" h="157479">
                <a:moveTo>
                  <a:pt x="30099" y="106679"/>
                </a:moveTo>
                <a:lnTo>
                  <a:pt x="30099" y="4957"/>
                </a:lnTo>
                <a:lnTo>
                  <a:pt x="29715" y="3051"/>
                </a:lnTo>
                <a:lnTo>
                  <a:pt x="28954" y="1528"/>
                </a:lnTo>
                <a:lnTo>
                  <a:pt x="27432" y="383"/>
                </a:lnTo>
                <a:lnTo>
                  <a:pt x="25526" y="0"/>
                </a:lnTo>
                <a:lnTo>
                  <a:pt x="23620" y="383"/>
                </a:lnTo>
                <a:lnTo>
                  <a:pt x="22098" y="1528"/>
                </a:lnTo>
                <a:lnTo>
                  <a:pt x="20953" y="3051"/>
                </a:lnTo>
                <a:lnTo>
                  <a:pt x="20576" y="4957"/>
                </a:lnTo>
                <a:lnTo>
                  <a:pt x="20576" y="106679"/>
                </a:lnTo>
                <a:lnTo>
                  <a:pt x="30099" y="106679"/>
                </a:lnTo>
                <a:close/>
              </a:path>
              <a:path w="51435" h="157479">
                <a:moveTo>
                  <a:pt x="30099" y="148276"/>
                </a:moveTo>
                <a:lnTo>
                  <a:pt x="30099" y="119254"/>
                </a:lnTo>
                <a:lnTo>
                  <a:pt x="29715" y="121160"/>
                </a:lnTo>
                <a:lnTo>
                  <a:pt x="28954" y="122682"/>
                </a:lnTo>
                <a:lnTo>
                  <a:pt x="27432" y="123450"/>
                </a:lnTo>
                <a:lnTo>
                  <a:pt x="25526" y="123827"/>
                </a:lnTo>
                <a:lnTo>
                  <a:pt x="23620" y="123450"/>
                </a:lnTo>
                <a:lnTo>
                  <a:pt x="22098" y="122682"/>
                </a:lnTo>
                <a:lnTo>
                  <a:pt x="20953" y="121160"/>
                </a:lnTo>
                <a:lnTo>
                  <a:pt x="20576" y="119254"/>
                </a:lnTo>
                <a:lnTo>
                  <a:pt x="20576" y="147527"/>
                </a:lnTo>
                <a:lnTo>
                  <a:pt x="25526" y="157355"/>
                </a:lnTo>
                <a:lnTo>
                  <a:pt x="30099" y="1482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8669916" y="4733825"/>
            <a:ext cx="942489" cy="185963"/>
          </a:xfrm>
          <a:prstGeom prst="rect">
            <a:avLst/>
          </a:prstGeom>
        </p:spPr>
        <p:txBody>
          <a:bodyPr vert="horz" wrap="square" lIns="0" tIns="11953" rIns="0" bIns="0" rtlCol="0">
            <a:spAutoFit/>
          </a:bodyPr>
          <a:lstStyle/>
          <a:p>
            <a:pPr marL="11953" defTabSz="487695" hangingPunct="1">
              <a:spcBef>
                <a:spcPts val="94"/>
              </a:spcBef>
            </a:pPr>
            <a:r>
              <a:rPr sz="1130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least</a:t>
            </a:r>
            <a:r>
              <a:rPr sz="1130" kern="1200" spc="-47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130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favorite</a:t>
            </a:r>
            <a:endParaRPr sz="1130" kern="120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9088155" y="4963804"/>
            <a:ext cx="47812" cy="148217"/>
          </a:xfrm>
          <a:custGeom>
            <a:avLst/>
            <a:gdLst/>
            <a:ahLst/>
            <a:cxnLst/>
            <a:rect l="l" t="t" r="r" b="b"/>
            <a:pathLst>
              <a:path w="50800" h="157479">
                <a:moveTo>
                  <a:pt x="50669" y="106295"/>
                </a:moveTo>
                <a:lnTo>
                  <a:pt x="0" y="106295"/>
                </a:lnTo>
                <a:lnTo>
                  <a:pt x="20569" y="147467"/>
                </a:lnTo>
                <a:lnTo>
                  <a:pt x="20569" y="119254"/>
                </a:lnTo>
                <a:lnTo>
                  <a:pt x="20980" y="121160"/>
                </a:lnTo>
                <a:lnTo>
                  <a:pt x="22077" y="122682"/>
                </a:lnTo>
                <a:lnTo>
                  <a:pt x="23654" y="123443"/>
                </a:lnTo>
                <a:lnTo>
                  <a:pt x="25505" y="123827"/>
                </a:lnTo>
                <a:lnTo>
                  <a:pt x="27425" y="123443"/>
                </a:lnTo>
                <a:lnTo>
                  <a:pt x="28934" y="122682"/>
                </a:lnTo>
                <a:lnTo>
                  <a:pt x="29756" y="121160"/>
                </a:lnTo>
                <a:lnTo>
                  <a:pt x="30099" y="119254"/>
                </a:lnTo>
                <a:lnTo>
                  <a:pt x="30099" y="148028"/>
                </a:lnTo>
                <a:lnTo>
                  <a:pt x="50669" y="106295"/>
                </a:lnTo>
                <a:close/>
              </a:path>
              <a:path w="50800" h="157479">
                <a:moveTo>
                  <a:pt x="30099" y="106295"/>
                </a:moveTo>
                <a:lnTo>
                  <a:pt x="30099" y="4950"/>
                </a:lnTo>
                <a:lnTo>
                  <a:pt x="29756" y="3044"/>
                </a:lnTo>
                <a:lnTo>
                  <a:pt x="28934" y="1522"/>
                </a:lnTo>
                <a:lnTo>
                  <a:pt x="27425" y="377"/>
                </a:lnTo>
                <a:lnTo>
                  <a:pt x="25505" y="0"/>
                </a:lnTo>
                <a:lnTo>
                  <a:pt x="23654" y="377"/>
                </a:lnTo>
                <a:lnTo>
                  <a:pt x="22077" y="1522"/>
                </a:lnTo>
                <a:lnTo>
                  <a:pt x="20980" y="3044"/>
                </a:lnTo>
                <a:lnTo>
                  <a:pt x="20569" y="4950"/>
                </a:lnTo>
                <a:lnTo>
                  <a:pt x="20569" y="106295"/>
                </a:lnTo>
                <a:lnTo>
                  <a:pt x="30099" y="106295"/>
                </a:lnTo>
                <a:close/>
              </a:path>
              <a:path w="50800" h="157479">
                <a:moveTo>
                  <a:pt x="30099" y="148028"/>
                </a:moveTo>
                <a:lnTo>
                  <a:pt x="30099" y="119254"/>
                </a:lnTo>
                <a:lnTo>
                  <a:pt x="29756" y="121160"/>
                </a:lnTo>
                <a:lnTo>
                  <a:pt x="28934" y="122682"/>
                </a:lnTo>
                <a:lnTo>
                  <a:pt x="27425" y="123443"/>
                </a:lnTo>
                <a:lnTo>
                  <a:pt x="25505" y="123827"/>
                </a:lnTo>
                <a:lnTo>
                  <a:pt x="23654" y="123443"/>
                </a:lnTo>
                <a:lnTo>
                  <a:pt x="22077" y="122682"/>
                </a:lnTo>
                <a:lnTo>
                  <a:pt x="20980" y="121160"/>
                </a:lnTo>
                <a:lnTo>
                  <a:pt x="20569" y="119254"/>
                </a:lnTo>
                <a:lnTo>
                  <a:pt x="20569" y="147467"/>
                </a:lnTo>
                <a:lnTo>
                  <a:pt x="25505" y="157348"/>
                </a:lnTo>
                <a:lnTo>
                  <a:pt x="30099" y="1480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2557433" y="6827776"/>
            <a:ext cx="1959087" cy="225620"/>
          </a:xfrm>
          <a:prstGeom prst="rect">
            <a:avLst/>
          </a:prstGeom>
        </p:spPr>
        <p:txBody>
          <a:bodyPr vert="horz" wrap="square" lIns="0" tIns="15539" rIns="0" bIns="0" rtlCol="0">
            <a:spAutoFit/>
          </a:bodyPr>
          <a:lstStyle/>
          <a:p>
            <a:pPr marL="11953" defTabSz="487695" hangingPunct="1">
              <a:spcBef>
                <a:spcPts val="123"/>
              </a:spcBef>
            </a:pPr>
            <a:r>
              <a:rPr sz="1364" i="1" kern="1200" spc="-28" dirty="0">
                <a:solidFill>
                  <a:prstClr val="black"/>
                </a:solidFill>
                <a:latin typeface="Comic Sans MS"/>
                <a:cs typeface="Comic Sans MS"/>
              </a:rPr>
              <a:t>Men’s Preference</a:t>
            </a:r>
            <a:r>
              <a:rPr sz="1364" i="1" kern="1200" spc="-66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64" i="1" kern="1200" spc="-23" dirty="0">
                <a:solidFill>
                  <a:prstClr val="black"/>
                </a:solidFill>
                <a:latin typeface="Comic Sans MS"/>
                <a:cs typeface="Comic Sans MS"/>
              </a:rPr>
              <a:t>Profile</a:t>
            </a:r>
            <a:endParaRPr sz="1364" kern="120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6596185" y="6827776"/>
            <a:ext cx="2202927" cy="225620"/>
          </a:xfrm>
          <a:prstGeom prst="rect">
            <a:avLst/>
          </a:prstGeom>
        </p:spPr>
        <p:txBody>
          <a:bodyPr vert="horz" wrap="square" lIns="0" tIns="15539" rIns="0" bIns="0" rtlCol="0">
            <a:spAutoFit/>
          </a:bodyPr>
          <a:lstStyle/>
          <a:p>
            <a:pPr marL="11953" defTabSz="487695" hangingPunct="1">
              <a:spcBef>
                <a:spcPts val="123"/>
              </a:spcBef>
            </a:pPr>
            <a:r>
              <a:rPr sz="1364" i="1" kern="1200" spc="-33" dirty="0">
                <a:solidFill>
                  <a:prstClr val="black"/>
                </a:solidFill>
                <a:latin typeface="Comic Sans MS"/>
                <a:cs typeface="Comic Sans MS"/>
              </a:rPr>
              <a:t>Women’s </a:t>
            </a:r>
            <a:r>
              <a:rPr sz="1364" i="1" kern="1200" spc="-28" dirty="0">
                <a:solidFill>
                  <a:prstClr val="black"/>
                </a:solidFill>
                <a:latin typeface="Comic Sans MS"/>
                <a:cs typeface="Comic Sans MS"/>
              </a:rPr>
              <a:t>Preference</a:t>
            </a:r>
            <a:r>
              <a:rPr sz="1364" i="1" kern="1200" spc="-52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64" i="1" kern="1200" spc="-23" dirty="0">
                <a:solidFill>
                  <a:prstClr val="black"/>
                </a:solidFill>
                <a:latin typeface="Comic Sans MS"/>
                <a:cs typeface="Comic Sans MS"/>
              </a:rPr>
              <a:t>Profile</a:t>
            </a:r>
            <a:endParaRPr sz="1364" kern="120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079796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56788" y="1442315"/>
            <a:ext cx="6311153" cy="537278"/>
          </a:xfrm>
          <a:prstGeom prst="rect">
            <a:avLst/>
          </a:prstGeom>
        </p:spPr>
        <p:txBody>
          <a:bodyPr vert="horz" wrap="square" lIns="0" tIns="11953" rIns="0" bIns="0" rtlCol="0" anchor="ctr">
            <a:spAutoFit/>
          </a:bodyPr>
          <a:lstStyle/>
          <a:p>
            <a:pPr marL="11953">
              <a:lnSpc>
                <a:spcPct val="100000"/>
              </a:lnSpc>
              <a:spcBef>
                <a:spcPts val="94"/>
              </a:spcBef>
            </a:pPr>
            <a:r>
              <a:rPr lang="en-US" sz="3413" spc="-4" dirty="0">
                <a:solidFill>
                  <a:srgbClr val="006500"/>
                </a:solidFill>
                <a:latin typeface="Arial"/>
                <a:cs typeface="Arial"/>
              </a:rPr>
              <a:t>Gale-Shapley</a:t>
            </a:r>
            <a:r>
              <a:rPr sz="3389" spc="-47" dirty="0"/>
              <a:t> </a:t>
            </a:r>
            <a:r>
              <a:rPr sz="3389" spc="-4" dirty="0"/>
              <a:t>Algorithm</a:t>
            </a:r>
            <a:endParaRPr sz="3389" dirty="0"/>
          </a:p>
        </p:txBody>
      </p:sp>
      <p:sp>
        <p:nvSpPr>
          <p:cNvPr id="3" name="object 3"/>
          <p:cNvSpPr/>
          <p:nvPr/>
        </p:nvSpPr>
        <p:spPr>
          <a:xfrm>
            <a:off x="1536445" y="3939317"/>
            <a:ext cx="7530343" cy="319717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31944" y="2878666"/>
            <a:ext cx="8646589" cy="5472795"/>
          </a:xfrm>
          <a:prstGeom prst="rect">
            <a:avLst/>
          </a:prstGeom>
        </p:spPr>
        <p:txBody>
          <a:bodyPr vert="horz" wrap="square" lIns="0" tIns="11953" rIns="0" bIns="0" rtlCol="0">
            <a:spAutoFit/>
          </a:bodyPr>
          <a:lstStyle/>
          <a:p>
            <a:pPr marL="346067" marR="655674" indent="-322757" defTabSz="487695" hangingPunct="1">
              <a:spcBef>
                <a:spcPts val="94"/>
              </a:spcBef>
              <a:buClr>
                <a:srgbClr val="3299FF"/>
              </a:buClr>
              <a:buSzPct val="60000"/>
              <a:buFont typeface="Wingdings"/>
              <a:buChar char=""/>
              <a:tabLst>
                <a:tab pos="346067" algn="l"/>
                <a:tab pos="346665" algn="l"/>
                <a:tab pos="3624439" algn="l"/>
              </a:tabLst>
            </a:pPr>
            <a:r>
              <a:rPr sz="2400" kern="1200" spc="-4" dirty="0">
                <a:solidFill>
                  <a:srgbClr val="FF0000"/>
                </a:solidFill>
                <a:latin typeface="Arial"/>
                <a:cs typeface="Arial"/>
              </a:rPr>
              <a:t>Propose-and-reject</a:t>
            </a:r>
            <a:r>
              <a:rPr sz="2400" kern="1200" spc="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kern="1200" spc="-4" dirty="0">
                <a:solidFill>
                  <a:srgbClr val="FF0000"/>
                </a:solidFill>
                <a:latin typeface="Arial"/>
                <a:cs typeface="Arial"/>
              </a:rPr>
              <a:t>algorithm.	</a:t>
            </a:r>
            <a:r>
              <a:rPr sz="2400" kern="1200" spc="-4" dirty="0">
                <a:solidFill>
                  <a:srgbClr val="006500"/>
                </a:solidFill>
                <a:latin typeface="Arial"/>
                <a:cs typeface="Arial"/>
              </a:rPr>
              <a:t>[Gale-Shapley 1962] </a:t>
            </a:r>
            <a:r>
              <a:rPr sz="2400" kern="1200" spc="-4" dirty="0">
                <a:solidFill>
                  <a:prstClr val="black"/>
                </a:solidFill>
                <a:latin typeface="Arial"/>
                <a:cs typeface="Arial"/>
              </a:rPr>
              <a:t> Intuitive method that guarantees to find </a:t>
            </a:r>
            <a:r>
              <a:rPr sz="2400" kern="120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2400" kern="1200" spc="-4" dirty="0">
                <a:solidFill>
                  <a:prstClr val="black"/>
                </a:solidFill>
                <a:latin typeface="Arial"/>
                <a:cs typeface="Arial"/>
              </a:rPr>
              <a:t>stable</a:t>
            </a:r>
            <a:r>
              <a:rPr sz="2400" kern="1200" spc="-5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kern="1200" spc="-4" dirty="0">
                <a:solidFill>
                  <a:prstClr val="black"/>
                </a:solidFill>
                <a:latin typeface="Arial"/>
                <a:cs typeface="Arial"/>
              </a:rPr>
              <a:t>matching.</a:t>
            </a:r>
            <a:endParaRPr sz="2400" kern="120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487695" hangingPunct="1"/>
            <a:endParaRPr sz="2800" kern="12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defTabSz="487695" hangingPunct="1">
              <a:spcBef>
                <a:spcPts val="37"/>
              </a:spcBef>
            </a:pPr>
            <a:endParaRPr sz="2400" kern="12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75907" defTabSz="487695" hangingPunct="1"/>
            <a:r>
              <a:rPr sz="1800" b="1" kern="1200" spc="-4" dirty="0">
                <a:solidFill>
                  <a:prstClr val="black"/>
                </a:solidFill>
                <a:latin typeface="Courier New"/>
                <a:cs typeface="Courier New"/>
              </a:rPr>
              <a:t>Initialize each person to be</a:t>
            </a:r>
            <a:r>
              <a:rPr sz="1800" b="1" kern="1200" spc="19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sz="1800" b="1" kern="1200" spc="-4" dirty="0">
                <a:solidFill>
                  <a:srgbClr val="FF0000"/>
                </a:solidFill>
                <a:latin typeface="Courier New"/>
                <a:cs typeface="Courier New"/>
              </a:rPr>
              <a:t>free</a:t>
            </a:r>
            <a:r>
              <a:rPr sz="1800" b="1" kern="1200" spc="-4" dirty="0">
                <a:solidFill>
                  <a:prstClr val="black"/>
                </a:solidFill>
                <a:latin typeface="Courier New"/>
                <a:cs typeface="Courier New"/>
              </a:rPr>
              <a:t>.</a:t>
            </a:r>
            <a:endParaRPr sz="1800" kern="1200" dirty="0">
              <a:solidFill>
                <a:prstClr val="black"/>
              </a:solidFill>
              <a:latin typeface="Courier New"/>
              <a:cs typeface="Courier New"/>
            </a:endParaRPr>
          </a:p>
          <a:p>
            <a:pPr marL="75907" defTabSz="487695" hangingPunct="1">
              <a:spcBef>
                <a:spcPts val="357"/>
              </a:spcBef>
            </a:pPr>
            <a:r>
              <a:rPr sz="1800" b="1" kern="1200" spc="-4" dirty="0">
                <a:solidFill>
                  <a:srgbClr val="006500"/>
                </a:solidFill>
                <a:latin typeface="Courier New"/>
                <a:cs typeface="Courier New"/>
              </a:rPr>
              <a:t>while </a:t>
            </a:r>
            <a:r>
              <a:rPr sz="1800" b="1" kern="1200" spc="-4" dirty="0">
                <a:solidFill>
                  <a:prstClr val="black"/>
                </a:solidFill>
                <a:latin typeface="Courier New"/>
                <a:cs typeface="Courier New"/>
              </a:rPr>
              <a:t>(some man is free and hasn't proposed to every woman)</a:t>
            </a:r>
            <a:r>
              <a:rPr sz="1800" b="1" kern="1200" spc="160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sz="1800" b="1" kern="1200" spc="-4" dirty="0">
                <a:solidFill>
                  <a:prstClr val="black"/>
                </a:solidFill>
                <a:latin typeface="Courier New"/>
                <a:cs typeface="Courier New"/>
              </a:rPr>
              <a:t>{</a:t>
            </a:r>
            <a:endParaRPr sz="1800" kern="1200" dirty="0">
              <a:solidFill>
                <a:prstClr val="black"/>
              </a:solidFill>
              <a:latin typeface="Courier New"/>
              <a:cs typeface="Courier New"/>
            </a:endParaRPr>
          </a:p>
          <a:p>
            <a:pPr marL="536135" defTabSz="487695" hangingPunct="1">
              <a:spcBef>
                <a:spcPts val="390"/>
              </a:spcBef>
            </a:pPr>
            <a:r>
              <a:rPr sz="1800" b="1" kern="1200" spc="-4" dirty="0">
                <a:solidFill>
                  <a:prstClr val="black"/>
                </a:solidFill>
                <a:latin typeface="Courier New"/>
                <a:cs typeface="Courier New"/>
              </a:rPr>
              <a:t>Choose such a man</a:t>
            </a:r>
            <a:r>
              <a:rPr sz="1800" b="1" kern="1200" spc="14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sz="1800" b="1" kern="1200" spc="-4" dirty="0">
                <a:solidFill>
                  <a:srgbClr val="0032CC"/>
                </a:solidFill>
                <a:latin typeface="Arial"/>
                <a:cs typeface="Arial"/>
              </a:rPr>
              <a:t>m</a:t>
            </a:r>
            <a:endParaRPr sz="1800" kern="1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536135" marR="81884" defTabSz="487695" hangingPunct="1">
              <a:lnSpc>
                <a:spcPct val="119800"/>
              </a:lnSpc>
            </a:pPr>
            <a:r>
              <a:rPr sz="1800" b="1" kern="1200" spc="-4" dirty="0">
                <a:solidFill>
                  <a:srgbClr val="0000FF"/>
                </a:solidFill>
                <a:latin typeface="Arial"/>
                <a:cs typeface="Arial"/>
              </a:rPr>
              <a:t>w </a:t>
            </a:r>
            <a:r>
              <a:rPr sz="1800" b="1" kern="1200" spc="-4" dirty="0">
                <a:solidFill>
                  <a:prstClr val="black"/>
                </a:solidFill>
                <a:latin typeface="Courier New"/>
                <a:cs typeface="Courier New"/>
              </a:rPr>
              <a:t>= 1</a:t>
            </a:r>
            <a:r>
              <a:rPr sz="1800" b="1" kern="1200" spc="-6" baseline="25252" dirty="0">
                <a:solidFill>
                  <a:prstClr val="black"/>
                </a:solidFill>
                <a:latin typeface="Courier New"/>
                <a:cs typeface="Courier New"/>
              </a:rPr>
              <a:t>st </a:t>
            </a:r>
            <a:r>
              <a:rPr sz="1800" b="1" kern="1200" spc="-4" dirty="0">
                <a:solidFill>
                  <a:prstClr val="black"/>
                </a:solidFill>
                <a:latin typeface="Courier New"/>
                <a:cs typeface="Courier New"/>
              </a:rPr>
              <a:t>woman on </a:t>
            </a:r>
            <a:r>
              <a:rPr sz="1800" b="1" kern="1200" spc="-4" dirty="0">
                <a:solidFill>
                  <a:srgbClr val="0000FF"/>
                </a:solidFill>
                <a:latin typeface="Arial"/>
                <a:cs typeface="Arial"/>
              </a:rPr>
              <a:t>m</a:t>
            </a:r>
            <a:r>
              <a:rPr sz="1800" b="1" kern="1200" spc="-4" dirty="0">
                <a:solidFill>
                  <a:prstClr val="black"/>
                </a:solidFill>
                <a:latin typeface="Courier New"/>
                <a:cs typeface="Courier New"/>
              </a:rPr>
              <a:t>'s list to whom </a:t>
            </a:r>
            <a:r>
              <a:rPr sz="1800" b="1" kern="1200" spc="-4" dirty="0">
                <a:solidFill>
                  <a:srgbClr val="0000FF"/>
                </a:solidFill>
                <a:latin typeface="Arial"/>
                <a:cs typeface="Arial"/>
              </a:rPr>
              <a:t>m </a:t>
            </a:r>
            <a:r>
              <a:rPr sz="1800" b="1" kern="1200" spc="-4" dirty="0">
                <a:solidFill>
                  <a:prstClr val="black"/>
                </a:solidFill>
                <a:latin typeface="Courier New"/>
                <a:cs typeface="Courier New"/>
              </a:rPr>
              <a:t>has not yet proposed  </a:t>
            </a:r>
            <a:r>
              <a:rPr sz="1800" b="1" kern="1200" spc="-4" dirty="0">
                <a:solidFill>
                  <a:srgbClr val="006500"/>
                </a:solidFill>
                <a:latin typeface="Courier New"/>
                <a:cs typeface="Courier New"/>
              </a:rPr>
              <a:t>if </a:t>
            </a:r>
            <a:r>
              <a:rPr sz="1800" b="1" kern="1200" spc="-4" dirty="0">
                <a:solidFill>
                  <a:prstClr val="black"/>
                </a:solidFill>
                <a:latin typeface="Courier New"/>
                <a:cs typeface="Courier New"/>
              </a:rPr>
              <a:t>(</a:t>
            </a:r>
            <a:r>
              <a:rPr sz="1800" b="1" kern="1200" spc="-4" dirty="0">
                <a:solidFill>
                  <a:srgbClr val="0032CC"/>
                </a:solidFill>
                <a:latin typeface="Arial"/>
                <a:cs typeface="Arial"/>
              </a:rPr>
              <a:t>w </a:t>
            </a:r>
            <a:r>
              <a:rPr sz="1800" b="1" kern="1200" spc="-4" dirty="0">
                <a:solidFill>
                  <a:prstClr val="black"/>
                </a:solidFill>
                <a:latin typeface="Courier New"/>
                <a:cs typeface="Courier New"/>
              </a:rPr>
              <a:t>is</a:t>
            </a:r>
            <a:r>
              <a:rPr sz="1800" b="1" kern="1200" spc="84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sz="1800" b="1" kern="1200" spc="-4" dirty="0">
                <a:solidFill>
                  <a:prstClr val="black"/>
                </a:solidFill>
                <a:latin typeface="Courier New"/>
                <a:cs typeface="Courier New"/>
              </a:rPr>
              <a:t>free)</a:t>
            </a:r>
            <a:endParaRPr sz="1800" kern="1200" dirty="0">
              <a:solidFill>
                <a:prstClr val="black"/>
              </a:solidFill>
              <a:latin typeface="Courier New"/>
              <a:cs typeface="Courier New"/>
            </a:endParaRPr>
          </a:p>
          <a:p>
            <a:pPr marL="995764" defTabSz="487695" hangingPunct="1">
              <a:spcBef>
                <a:spcPts val="357"/>
              </a:spcBef>
            </a:pPr>
            <a:r>
              <a:rPr sz="1800" b="1" kern="1200" spc="-4" dirty="0">
                <a:solidFill>
                  <a:prstClr val="black"/>
                </a:solidFill>
                <a:latin typeface="Courier New"/>
                <a:cs typeface="Courier New"/>
              </a:rPr>
              <a:t>assign </a:t>
            </a:r>
            <a:r>
              <a:rPr sz="1800" b="1" kern="1200" spc="-4" dirty="0">
                <a:solidFill>
                  <a:srgbClr val="0032CC"/>
                </a:solidFill>
                <a:latin typeface="Arial"/>
                <a:cs typeface="Arial"/>
              </a:rPr>
              <a:t>m </a:t>
            </a:r>
            <a:r>
              <a:rPr sz="1800" b="1" kern="1200" spc="-4" dirty="0">
                <a:solidFill>
                  <a:prstClr val="black"/>
                </a:solidFill>
                <a:latin typeface="Courier New"/>
                <a:cs typeface="Courier New"/>
              </a:rPr>
              <a:t>and </a:t>
            </a:r>
            <a:r>
              <a:rPr sz="1800" b="1" kern="1200" spc="-4" dirty="0">
                <a:solidFill>
                  <a:srgbClr val="0032CC"/>
                </a:solidFill>
                <a:latin typeface="Arial"/>
                <a:cs typeface="Arial"/>
              </a:rPr>
              <a:t>w </a:t>
            </a:r>
            <a:r>
              <a:rPr sz="1800" b="1" kern="1200" spc="-4" dirty="0">
                <a:solidFill>
                  <a:prstClr val="black"/>
                </a:solidFill>
                <a:latin typeface="Courier New"/>
                <a:cs typeface="Courier New"/>
              </a:rPr>
              <a:t>to be</a:t>
            </a:r>
            <a:r>
              <a:rPr sz="1800" b="1" kern="1200" spc="183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sz="1800" b="1" kern="1200" spc="-4" dirty="0">
                <a:solidFill>
                  <a:srgbClr val="006500"/>
                </a:solidFill>
                <a:latin typeface="Courier New"/>
                <a:cs typeface="Courier New"/>
              </a:rPr>
              <a:t>engaged</a:t>
            </a:r>
            <a:endParaRPr sz="1800" kern="1200" dirty="0">
              <a:solidFill>
                <a:prstClr val="black"/>
              </a:solidFill>
              <a:latin typeface="Courier New"/>
              <a:cs typeface="Courier New"/>
            </a:endParaRPr>
          </a:p>
          <a:p>
            <a:pPr marL="536135" defTabSz="487695" hangingPunct="1">
              <a:spcBef>
                <a:spcPts val="357"/>
              </a:spcBef>
            </a:pPr>
            <a:r>
              <a:rPr sz="1800" b="1" kern="1200" spc="-4" dirty="0">
                <a:solidFill>
                  <a:srgbClr val="006500"/>
                </a:solidFill>
                <a:latin typeface="Courier New"/>
                <a:cs typeface="Courier New"/>
              </a:rPr>
              <a:t>else if </a:t>
            </a:r>
            <a:r>
              <a:rPr sz="1800" b="1" kern="1200" spc="-4" dirty="0">
                <a:solidFill>
                  <a:prstClr val="black"/>
                </a:solidFill>
                <a:latin typeface="Courier New"/>
                <a:cs typeface="Courier New"/>
              </a:rPr>
              <a:t>(</a:t>
            </a:r>
            <a:r>
              <a:rPr sz="1800" b="1" kern="1200" spc="-4" dirty="0">
                <a:solidFill>
                  <a:srgbClr val="0032CC"/>
                </a:solidFill>
                <a:latin typeface="Arial"/>
                <a:cs typeface="Arial"/>
              </a:rPr>
              <a:t>w </a:t>
            </a:r>
            <a:r>
              <a:rPr sz="1800" b="1" kern="1200" spc="-4" dirty="0">
                <a:solidFill>
                  <a:prstClr val="black"/>
                </a:solidFill>
                <a:latin typeface="Courier New"/>
                <a:cs typeface="Courier New"/>
              </a:rPr>
              <a:t>prefers </a:t>
            </a:r>
            <a:r>
              <a:rPr sz="1800" b="1" kern="1200" spc="-4" dirty="0">
                <a:solidFill>
                  <a:srgbClr val="0032CC"/>
                </a:solidFill>
                <a:latin typeface="Arial"/>
                <a:cs typeface="Arial"/>
              </a:rPr>
              <a:t>m </a:t>
            </a:r>
            <a:r>
              <a:rPr sz="1800" b="1" kern="1200" spc="-4" dirty="0">
                <a:solidFill>
                  <a:prstClr val="black"/>
                </a:solidFill>
                <a:latin typeface="Courier New"/>
                <a:cs typeface="Courier New"/>
              </a:rPr>
              <a:t>to her fiancé</a:t>
            </a:r>
            <a:r>
              <a:rPr sz="1800" b="1" kern="1200" spc="192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sz="1800" b="1" kern="1200" spc="-4" dirty="0">
                <a:solidFill>
                  <a:srgbClr val="0032CC"/>
                </a:solidFill>
                <a:latin typeface="Arial"/>
                <a:cs typeface="Arial"/>
              </a:rPr>
              <a:t>m'</a:t>
            </a:r>
            <a:r>
              <a:rPr sz="1800" b="1" kern="1200" spc="-4" dirty="0">
                <a:solidFill>
                  <a:prstClr val="black"/>
                </a:solidFill>
                <a:latin typeface="Courier New"/>
                <a:cs typeface="Courier New"/>
              </a:rPr>
              <a:t>)</a:t>
            </a:r>
            <a:endParaRPr sz="1800" kern="1200" dirty="0">
              <a:solidFill>
                <a:prstClr val="black"/>
              </a:solidFill>
              <a:latin typeface="Courier New"/>
              <a:cs typeface="Courier New"/>
            </a:endParaRPr>
          </a:p>
          <a:p>
            <a:pPr marL="536135" marR="655076" indent="459629" defTabSz="487695" hangingPunct="1">
              <a:lnSpc>
                <a:spcPct val="117800"/>
              </a:lnSpc>
              <a:spcBef>
                <a:spcPts val="37"/>
              </a:spcBef>
            </a:pPr>
            <a:r>
              <a:rPr sz="1800" b="1" kern="1200" spc="-4" dirty="0">
                <a:solidFill>
                  <a:prstClr val="black"/>
                </a:solidFill>
                <a:latin typeface="Courier New"/>
                <a:cs typeface="Courier New"/>
              </a:rPr>
              <a:t>assign </a:t>
            </a:r>
            <a:r>
              <a:rPr sz="1800" b="1" kern="1200" spc="-4" dirty="0">
                <a:solidFill>
                  <a:srgbClr val="0032CC"/>
                </a:solidFill>
                <a:latin typeface="Arial"/>
                <a:cs typeface="Arial"/>
              </a:rPr>
              <a:t>m </a:t>
            </a:r>
            <a:r>
              <a:rPr sz="1800" b="1" kern="1200" spc="-4" dirty="0">
                <a:solidFill>
                  <a:prstClr val="black"/>
                </a:solidFill>
                <a:latin typeface="Courier New"/>
                <a:cs typeface="Courier New"/>
              </a:rPr>
              <a:t>and </a:t>
            </a:r>
            <a:r>
              <a:rPr sz="1800" b="1" kern="1200" spc="-4" dirty="0">
                <a:solidFill>
                  <a:srgbClr val="0032CC"/>
                </a:solidFill>
                <a:latin typeface="Arial"/>
                <a:cs typeface="Arial"/>
              </a:rPr>
              <a:t>w </a:t>
            </a:r>
            <a:r>
              <a:rPr sz="1800" b="1" kern="1200" spc="-4" dirty="0">
                <a:solidFill>
                  <a:prstClr val="black"/>
                </a:solidFill>
                <a:latin typeface="Courier New"/>
                <a:cs typeface="Courier New"/>
              </a:rPr>
              <a:t>to be </a:t>
            </a:r>
            <a:r>
              <a:rPr sz="1800" b="1" kern="1200" spc="-4" dirty="0">
                <a:solidFill>
                  <a:srgbClr val="006500"/>
                </a:solidFill>
                <a:latin typeface="Courier New"/>
                <a:cs typeface="Courier New"/>
              </a:rPr>
              <a:t>engaged</a:t>
            </a:r>
            <a:r>
              <a:rPr sz="1800" b="1" kern="1200" spc="-4" dirty="0">
                <a:solidFill>
                  <a:prstClr val="black"/>
                </a:solidFill>
                <a:latin typeface="Courier New"/>
                <a:cs typeface="Courier New"/>
              </a:rPr>
              <a:t>, and </a:t>
            </a:r>
            <a:r>
              <a:rPr sz="1800" b="1" kern="1200" spc="-4" dirty="0">
                <a:solidFill>
                  <a:srgbClr val="0032CC"/>
                </a:solidFill>
                <a:latin typeface="Arial"/>
                <a:cs typeface="Arial"/>
              </a:rPr>
              <a:t>m' </a:t>
            </a:r>
            <a:r>
              <a:rPr sz="1800" b="1" kern="1200" spc="-4" dirty="0">
                <a:solidFill>
                  <a:prstClr val="black"/>
                </a:solidFill>
                <a:latin typeface="Courier New"/>
                <a:cs typeface="Courier New"/>
              </a:rPr>
              <a:t>to be </a:t>
            </a:r>
            <a:r>
              <a:rPr sz="1800" b="1" kern="1200" spc="-4" dirty="0">
                <a:solidFill>
                  <a:srgbClr val="FF0000"/>
                </a:solidFill>
                <a:latin typeface="Courier New"/>
                <a:cs typeface="Courier New"/>
              </a:rPr>
              <a:t>free  </a:t>
            </a:r>
            <a:r>
              <a:rPr sz="1800" b="1" kern="1200" spc="-4" dirty="0">
                <a:solidFill>
                  <a:srgbClr val="006500"/>
                </a:solidFill>
                <a:latin typeface="Courier New"/>
                <a:cs typeface="Courier New"/>
              </a:rPr>
              <a:t>else</a:t>
            </a:r>
            <a:endParaRPr sz="1800" kern="1200" dirty="0">
              <a:solidFill>
                <a:prstClr val="black"/>
              </a:solidFill>
              <a:latin typeface="Courier New"/>
              <a:cs typeface="Courier New"/>
            </a:endParaRPr>
          </a:p>
          <a:p>
            <a:pPr marL="996362" defTabSz="487695" hangingPunct="1">
              <a:spcBef>
                <a:spcPts val="390"/>
              </a:spcBef>
            </a:pPr>
            <a:r>
              <a:rPr sz="1800" b="1" kern="1200" spc="-4" dirty="0">
                <a:solidFill>
                  <a:srgbClr val="0032CC"/>
                </a:solidFill>
                <a:latin typeface="Arial"/>
                <a:cs typeface="Arial"/>
              </a:rPr>
              <a:t>w </a:t>
            </a:r>
            <a:r>
              <a:rPr sz="1800" b="1" kern="1200" spc="-4" dirty="0">
                <a:solidFill>
                  <a:prstClr val="black"/>
                </a:solidFill>
                <a:latin typeface="Courier New"/>
                <a:cs typeface="Courier New"/>
              </a:rPr>
              <a:t>rejects</a:t>
            </a:r>
            <a:r>
              <a:rPr sz="1800" b="1" kern="1200" spc="80" dirty="0">
                <a:solidFill>
                  <a:prstClr val="black"/>
                </a:solidFill>
                <a:latin typeface="Courier New"/>
                <a:cs typeface="Courier New"/>
              </a:rPr>
              <a:t> </a:t>
            </a:r>
            <a:r>
              <a:rPr sz="1800" b="1" kern="1200" spc="-4" dirty="0">
                <a:solidFill>
                  <a:srgbClr val="0032CC"/>
                </a:solidFill>
                <a:latin typeface="Arial"/>
                <a:cs typeface="Arial"/>
              </a:rPr>
              <a:t>m</a:t>
            </a:r>
            <a:endParaRPr sz="1800" kern="1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75907" defTabSz="487695" hangingPunct="1">
              <a:spcBef>
                <a:spcPts val="324"/>
              </a:spcBef>
            </a:pPr>
            <a:r>
              <a:rPr sz="1800" b="1" kern="1200" spc="-4" dirty="0">
                <a:solidFill>
                  <a:prstClr val="black"/>
                </a:solidFill>
                <a:latin typeface="Courier New"/>
                <a:cs typeface="Courier New"/>
              </a:rPr>
              <a:t>}</a:t>
            </a:r>
            <a:endParaRPr sz="1800" kern="1200" dirty="0">
              <a:solidFill>
                <a:prstClr val="black"/>
              </a:solidFill>
              <a:latin typeface="Courier New"/>
              <a:cs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2265542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Line"/>
          <p:cNvSpPr/>
          <p:nvPr/>
        </p:nvSpPr>
        <p:spPr>
          <a:xfrm flipV="1">
            <a:off x="825500" y="990572"/>
            <a:ext cx="11366500" cy="28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50" name="Gale–Shapley dem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Gale–Shapley demo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09971" y="9347200"/>
            <a:ext cx="173658" cy="254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graphicFrame>
        <p:nvGraphicFramePr>
          <p:cNvPr id="52" name="Table"/>
          <p:cNvGraphicFramePr/>
          <p:nvPr/>
        </p:nvGraphicFramePr>
        <p:xfrm>
          <a:off x="812800" y="19558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3" name="Table"/>
          <p:cNvGraphicFramePr/>
          <p:nvPr/>
        </p:nvGraphicFramePr>
        <p:xfrm>
          <a:off x="812800" y="64135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4" name="hospitals’ preference lists"/>
          <p:cNvSpPr txBox="1"/>
          <p:nvPr/>
        </p:nvSpPr>
        <p:spPr>
          <a:xfrm>
            <a:off x="1902916" y="1549400"/>
            <a:ext cx="5461001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hospitals’ preference lists</a:t>
            </a:r>
          </a:p>
        </p:txBody>
      </p:sp>
      <p:sp>
        <p:nvSpPr>
          <p:cNvPr id="55" name="students’ preference lists"/>
          <p:cNvSpPr txBox="1"/>
          <p:nvPr/>
        </p:nvSpPr>
        <p:spPr>
          <a:xfrm>
            <a:off x="1943100" y="5981700"/>
            <a:ext cx="5461000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students’ preference lists</a:t>
            </a:r>
          </a:p>
        </p:txBody>
      </p:sp>
      <p:sp>
        <p:nvSpPr>
          <p:cNvPr id="56" name="Rounded Rectangle"/>
          <p:cNvSpPr/>
          <p:nvPr/>
        </p:nvSpPr>
        <p:spPr>
          <a:xfrm>
            <a:off x="8178800" y="4876800"/>
            <a:ext cx="4406900" cy="1536700"/>
          </a:xfrm>
          <a:prstGeom prst="roundRect">
            <a:avLst>
              <a:gd name="adj" fmla="val 12397"/>
            </a:avLst>
          </a:prstGeom>
          <a:solidFill>
            <a:srgbClr val="BABABA"/>
          </a:solidFill>
          <a:ln>
            <a:solidFill>
              <a:srgbClr val="000000"/>
            </a:solidFill>
            <a:miter lim="400000"/>
          </a:ln>
        </p:spPr>
        <p:txBody>
          <a:bodyPr lIns="139700" tIns="139700" rIns="139700" bIns="139700" anchor="ctr"/>
          <a:lstStyle/>
          <a:p>
            <a: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Line"/>
          <p:cNvSpPr/>
          <p:nvPr/>
        </p:nvSpPr>
        <p:spPr>
          <a:xfrm flipV="1">
            <a:off x="825500" y="990572"/>
            <a:ext cx="11366500" cy="28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61" name="Gale–Shapley dem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Gale–Shapley demo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09971" y="9347200"/>
            <a:ext cx="173658" cy="254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graphicFrame>
        <p:nvGraphicFramePr>
          <p:cNvPr id="63" name="Table"/>
          <p:cNvGraphicFramePr/>
          <p:nvPr/>
        </p:nvGraphicFramePr>
        <p:xfrm>
          <a:off x="812800" y="19558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4" name="Table"/>
          <p:cNvGraphicFramePr/>
          <p:nvPr/>
        </p:nvGraphicFramePr>
        <p:xfrm>
          <a:off x="812800" y="64135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5" name="Atlanta proposes to Wayne"/>
          <p:cNvSpPr/>
          <p:nvPr/>
        </p:nvSpPr>
        <p:spPr>
          <a:xfrm>
            <a:off x="8178800" y="4876800"/>
            <a:ext cx="4406900" cy="1536700"/>
          </a:xfrm>
          <a:prstGeom prst="roundRect">
            <a:avLst>
              <a:gd name="adj" fmla="val 12397"/>
            </a:avLst>
          </a:prstGeom>
          <a:solidFill>
            <a:srgbClr val="BABABA"/>
          </a:solid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39700" tIns="139700" rIns="139700" bIns="139700"/>
          <a:lstStyle>
            <a:lvl1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Atlanta proposes to Wayne</a:t>
            </a:r>
          </a:p>
        </p:txBody>
      </p:sp>
      <p:sp>
        <p:nvSpPr>
          <p:cNvPr id="66" name="Oval"/>
          <p:cNvSpPr/>
          <p:nvPr/>
        </p:nvSpPr>
        <p:spPr>
          <a:xfrm>
            <a:off x="1955800" y="2476500"/>
            <a:ext cx="914400" cy="381000"/>
          </a:xfrm>
          <a:prstGeom prst="ellipse">
            <a:avLst/>
          </a:prstGeom>
          <a:ln w="25400">
            <a:solidFill>
              <a:srgbClr val="8D3124"/>
            </a:solidFill>
            <a:miter lim="400000"/>
          </a:ln>
        </p:spPr>
        <p:txBody>
          <a:bodyPr lIns="139700" tIns="139700" rIns="139700" bIns="139700" anchor="ctr"/>
          <a:lstStyle/>
          <a:p>
            <a:pPr marL="61411" marR="61411">
              <a:lnSpc>
                <a:spcPct val="130000"/>
              </a:lnSpc>
              <a:buClr>
                <a:srgbClr val="000000"/>
              </a:buClr>
              <a:buFont typeface="Helvetica"/>
              <a:tabLst>
                <a:tab pos="1066800" algn="l"/>
              </a:tabLst>
              <a:defRPr sz="2200">
                <a:latin typeface="Lucida Sans"/>
                <a:ea typeface="Lucida Sans"/>
                <a:cs typeface="Lucida Sans"/>
                <a:sym typeface="Lucida Sans"/>
              </a:defRPr>
            </a:pPr>
            <a:endParaRPr/>
          </a:p>
        </p:txBody>
      </p:sp>
      <p:sp>
        <p:nvSpPr>
          <p:cNvPr id="67" name="Oval"/>
          <p:cNvSpPr/>
          <p:nvPr/>
        </p:nvSpPr>
        <p:spPr>
          <a:xfrm>
            <a:off x="5232400" y="7404100"/>
            <a:ext cx="914400" cy="381000"/>
          </a:xfrm>
          <a:prstGeom prst="ellipse">
            <a:avLst/>
          </a:prstGeom>
          <a:ln w="25400">
            <a:solidFill>
              <a:srgbClr val="8D3124"/>
            </a:solidFill>
            <a:miter lim="400000"/>
          </a:ln>
        </p:spPr>
        <p:txBody>
          <a:bodyPr lIns="139700" tIns="139700" rIns="139700" bIns="139700" anchor="ctr"/>
          <a:lstStyle/>
          <a:p>
            <a:pPr marL="61411" marR="61411">
              <a:lnSpc>
                <a:spcPct val="130000"/>
              </a:lnSpc>
              <a:buClr>
                <a:srgbClr val="000000"/>
              </a:buClr>
              <a:buFont typeface="Helvetica"/>
              <a:tabLst>
                <a:tab pos="1066800" algn="l"/>
              </a:tabLst>
              <a:defRPr sz="2200">
                <a:latin typeface="Lucida Sans"/>
                <a:ea typeface="Lucida Sans"/>
                <a:cs typeface="Lucida Sans"/>
                <a:sym typeface="Lucida Sans"/>
              </a:defRPr>
            </a:pPr>
            <a:endParaRPr/>
          </a:p>
        </p:txBody>
      </p:sp>
      <p:sp>
        <p:nvSpPr>
          <p:cNvPr id="68" name="hospitals’ preference lists"/>
          <p:cNvSpPr txBox="1"/>
          <p:nvPr/>
        </p:nvSpPr>
        <p:spPr>
          <a:xfrm>
            <a:off x="1902916" y="1549400"/>
            <a:ext cx="5461001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hospitals’ preference lists</a:t>
            </a:r>
          </a:p>
        </p:txBody>
      </p:sp>
      <p:sp>
        <p:nvSpPr>
          <p:cNvPr id="69" name="students’ preference lists"/>
          <p:cNvSpPr txBox="1"/>
          <p:nvPr/>
        </p:nvSpPr>
        <p:spPr>
          <a:xfrm>
            <a:off x="1943100" y="5981700"/>
            <a:ext cx="5461000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students’ preference lists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Line"/>
          <p:cNvSpPr/>
          <p:nvPr/>
        </p:nvSpPr>
        <p:spPr>
          <a:xfrm flipV="1">
            <a:off x="825500" y="990572"/>
            <a:ext cx="11366500" cy="28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72" name="Gale–Shapley dem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Gale–Shapley demo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09971" y="9347200"/>
            <a:ext cx="173658" cy="254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graphicFrame>
        <p:nvGraphicFramePr>
          <p:cNvPr id="74" name="Table"/>
          <p:cNvGraphicFramePr/>
          <p:nvPr/>
        </p:nvGraphicFramePr>
        <p:xfrm>
          <a:off x="812800" y="19558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5" name="Table"/>
          <p:cNvGraphicFramePr/>
          <p:nvPr/>
        </p:nvGraphicFramePr>
        <p:xfrm>
          <a:off x="812800" y="64135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6" name="Atlanta proposes to Wayne…"/>
          <p:cNvSpPr/>
          <p:nvPr/>
        </p:nvSpPr>
        <p:spPr>
          <a:xfrm>
            <a:off x="8178800" y="4876800"/>
            <a:ext cx="4406900" cy="1536700"/>
          </a:xfrm>
          <a:prstGeom prst="roundRect">
            <a:avLst>
              <a:gd name="adj" fmla="val 12397"/>
            </a:avLst>
          </a:prstGeom>
          <a:solidFill>
            <a:srgbClr val="BABABA"/>
          </a:solid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39700" tIns="139700" rIns="139700" bIns="139700"/>
          <a:lstStyle/>
          <a:p>
            <a: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Atlanta proposes to Wayne</a:t>
            </a:r>
          </a:p>
          <a:p>
            <a: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Wayne accepts</a:t>
            </a:r>
            <a:br/>
            <a:r>
              <a:t>(since previously unmatched)</a:t>
            </a:r>
          </a:p>
        </p:txBody>
      </p:sp>
      <p:sp>
        <p:nvSpPr>
          <p:cNvPr id="77" name="hospitals’ preference lists"/>
          <p:cNvSpPr txBox="1"/>
          <p:nvPr/>
        </p:nvSpPr>
        <p:spPr>
          <a:xfrm>
            <a:off x="1902916" y="1549400"/>
            <a:ext cx="5461001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hospitals’ preference lists</a:t>
            </a:r>
          </a:p>
        </p:txBody>
      </p:sp>
      <p:sp>
        <p:nvSpPr>
          <p:cNvPr id="78" name="students’ preference lists"/>
          <p:cNvSpPr txBox="1"/>
          <p:nvPr/>
        </p:nvSpPr>
        <p:spPr>
          <a:xfrm>
            <a:off x="1943100" y="5981700"/>
            <a:ext cx="5461000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students’ preference lists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Line"/>
          <p:cNvSpPr/>
          <p:nvPr/>
        </p:nvSpPr>
        <p:spPr>
          <a:xfrm flipV="1">
            <a:off x="825500" y="990572"/>
            <a:ext cx="11366500" cy="28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81" name="Gale–Shapley dem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Gale–Shapley demo</a:t>
            </a:r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09971" y="9347200"/>
            <a:ext cx="173658" cy="254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graphicFrame>
        <p:nvGraphicFramePr>
          <p:cNvPr id="83" name="Table"/>
          <p:cNvGraphicFramePr/>
          <p:nvPr/>
        </p:nvGraphicFramePr>
        <p:xfrm>
          <a:off x="812800" y="19558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4" name="Table"/>
          <p:cNvGraphicFramePr/>
          <p:nvPr/>
        </p:nvGraphicFramePr>
        <p:xfrm>
          <a:off x="812800" y="64135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5" name="Boston proposes to Yolanda"/>
          <p:cNvSpPr/>
          <p:nvPr/>
        </p:nvSpPr>
        <p:spPr>
          <a:xfrm>
            <a:off x="8178800" y="4876800"/>
            <a:ext cx="4406900" cy="1536700"/>
          </a:xfrm>
          <a:prstGeom prst="roundRect">
            <a:avLst>
              <a:gd name="adj" fmla="val 12397"/>
            </a:avLst>
          </a:prstGeom>
          <a:solidFill>
            <a:srgbClr val="BABABA"/>
          </a:solid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39700" tIns="139700" rIns="139700" bIns="139700"/>
          <a:lstStyle>
            <a:lvl1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Boston proposes to Yolanda</a:t>
            </a:r>
          </a:p>
        </p:txBody>
      </p:sp>
      <p:sp>
        <p:nvSpPr>
          <p:cNvPr id="86" name="Oval"/>
          <p:cNvSpPr/>
          <p:nvPr/>
        </p:nvSpPr>
        <p:spPr>
          <a:xfrm>
            <a:off x="1955800" y="2946400"/>
            <a:ext cx="914400" cy="381000"/>
          </a:xfrm>
          <a:prstGeom prst="ellipse">
            <a:avLst/>
          </a:prstGeom>
          <a:ln w="25400">
            <a:solidFill>
              <a:srgbClr val="8D3124"/>
            </a:solidFill>
            <a:miter lim="400000"/>
          </a:ln>
        </p:spPr>
        <p:txBody>
          <a:bodyPr lIns="139700" tIns="139700" rIns="139700" bIns="139700" anchor="ctr"/>
          <a:lstStyle/>
          <a:p>
            <a:pPr marL="61411" marR="61411">
              <a:lnSpc>
                <a:spcPct val="130000"/>
              </a:lnSpc>
              <a:buClr>
                <a:srgbClr val="000000"/>
              </a:buClr>
              <a:buFont typeface="Helvetica"/>
              <a:tabLst>
                <a:tab pos="1066800" algn="l"/>
              </a:tabLst>
              <a:defRPr sz="2200">
                <a:latin typeface="Lucida Sans"/>
                <a:ea typeface="Lucida Sans"/>
                <a:cs typeface="Lucida Sans"/>
                <a:sym typeface="Lucida Sans"/>
              </a:defRPr>
            </a:pPr>
            <a:endParaRPr/>
          </a:p>
        </p:txBody>
      </p:sp>
      <p:sp>
        <p:nvSpPr>
          <p:cNvPr id="87" name="Oval"/>
          <p:cNvSpPr/>
          <p:nvPr/>
        </p:nvSpPr>
        <p:spPr>
          <a:xfrm>
            <a:off x="6350000" y="8369300"/>
            <a:ext cx="914400" cy="381000"/>
          </a:xfrm>
          <a:prstGeom prst="ellipse">
            <a:avLst/>
          </a:prstGeom>
          <a:ln w="25400">
            <a:solidFill>
              <a:srgbClr val="8D3124"/>
            </a:solidFill>
            <a:miter lim="400000"/>
          </a:ln>
        </p:spPr>
        <p:txBody>
          <a:bodyPr lIns="139700" tIns="139700" rIns="139700" bIns="139700" anchor="ctr"/>
          <a:lstStyle/>
          <a:p>
            <a:pPr marL="61411" marR="61411">
              <a:lnSpc>
                <a:spcPct val="130000"/>
              </a:lnSpc>
              <a:buClr>
                <a:srgbClr val="000000"/>
              </a:buClr>
              <a:buFont typeface="Helvetica"/>
              <a:tabLst>
                <a:tab pos="1066800" algn="l"/>
              </a:tabLst>
              <a:defRPr sz="2200">
                <a:latin typeface="Lucida Sans"/>
                <a:ea typeface="Lucida Sans"/>
                <a:cs typeface="Lucida Sans"/>
                <a:sym typeface="Lucida Sans"/>
              </a:defRPr>
            </a:pPr>
            <a:endParaRPr/>
          </a:p>
        </p:txBody>
      </p:sp>
      <p:sp>
        <p:nvSpPr>
          <p:cNvPr id="88" name="hospitals’ preference lists"/>
          <p:cNvSpPr txBox="1"/>
          <p:nvPr/>
        </p:nvSpPr>
        <p:spPr>
          <a:xfrm>
            <a:off x="1902916" y="1549400"/>
            <a:ext cx="5461001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hospitals’ preference lists</a:t>
            </a:r>
          </a:p>
        </p:txBody>
      </p:sp>
      <p:sp>
        <p:nvSpPr>
          <p:cNvPr id="89" name="students’ preference lists"/>
          <p:cNvSpPr txBox="1"/>
          <p:nvPr/>
        </p:nvSpPr>
        <p:spPr>
          <a:xfrm>
            <a:off x="1943100" y="5981700"/>
            <a:ext cx="5461000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students’ preference lists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Line"/>
          <p:cNvSpPr/>
          <p:nvPr/>
        </p:nvSpPr>
        <p:spPr>
          <a:xfrm flipV="1">
            <a:off x="825500" y="990572"/>
            <a:ext cx="11366500" cy="28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92" name="Gale–Shapley dem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Gale–Shapley demo</a:t>
            </a:r>
          </a:p>
        </p:txBody>
      </p:sp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09971" y="9347200"/>
            <a:ext cx="173658" cy="254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graphicFrame>
        <p:nvGraphicFramePr>
          <p:cNvPr id="94" name="Table"/>
          <p:cNvGraphicFramePr/>
          <p:nvPr/>
        </p:nvGraphicFramePr>
        <p:xfrm>
          <a:off x="812800" y="19558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95" name="Table"/>
          <p:cNvGraphicFramePr/>
          <p:nvPr/>
        </p:nvGraphicFramePr>
        <p:xfrm>
          <a:off x="812800" y="64135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solidFill>
                      <a:srgbClr val="FF8A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6" name="Boston proposes to Yolanda…"/>
          <p:cNvSpPr/>
          <p:nvPr/>
        </p:nvSpPr>
        <p:spPr>
          <a:xfrm>
            <a:off x="8178800" y="4876800"/>
            <a:ext cx="4406900" cy="1536700"/>
          </a:xfrm>
          <a:prstGeom prst="roundRect">
            <a:avLst>
              <a:gd name="adj" fmla="val 12397"/>
            </a:avLst>
          </a:prstGeom>
          <a:solidFill>
            <a:srgbClr val="BABABA"/>
          </a:solid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39700" tIns="139700" rIns="139700" bIns="139700"/>
          <a:lstStyle/>
          <a:p>
            <a: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Boston proposes to Yolanda</a:t>
            </a:r>
          </a:p>
          <a:p>
            <a: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Yolanda accepts</a:t>
            </a:r>
            <a:br/>
            <a:r>
              <a:t>(since previously unmatched)</a:t>
            </a:r>
          </a:p>
        </p:txBody>
      </p:sp>
      <p:sp>
        <p:nvSpPr>
          <p:cNvPr id="97" name="hospitals’ preference lists"/>
          <p:cNvSpPr txBox="1"/>
          <p:nvPr/>
        </p:nvSpPr>
        <p:spPr>
          <a:xfrm>
            <a:off x="1902916" y="1549400"/>
            <a:ext cx="5461001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hospitals’ preference lists</a:t>
            </a:r>
          </a:p>
        </p:txBody>
      </p:sp>
      <p:sp>
        <p:nvSpPr>
          <p:cNvPr id="98" name="students’ preference lists"/>
          <p:cNvSpPr txBox="1"/>
          <p:nvPr/>
        </p:nvSpPr>
        <p:spPr>
          <a:xfrm>
            <a:off x="1943100" y="5981700"/>
            <a:ext cx="5461000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students’ preference lists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Line"/>
          <p:cNvSpPr/>
          <p:nvPr/>
        </p:nvSpPr>
        <p:spPr>
          <a:xfrm flipV="1">
            <a:off x="825500" y="990572"/>
            <a:ext cx="11366500" cy="28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01" name="Gale–Shapley dem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Gale–Shapley demo</a:t>
            </a:r>
          </a:p>
        </p:txBody>
      </p:sp>
      <p:sp>
        <p:nvSpPr>
          <p:cNvPr id="10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09971" y="9347200"/>
            <a:ext cx="173658" cy="254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graphicFrame>
        <p:nvGraphicFramePr>
          <p:cNvPr id="103" name="Table"/>
          <p:cNvGraphicFramePr/>
          <p:nvPr/>
        </p:nvGraphicFramePr>
        <p:xfrm>
          <a:off x="812800" y="19558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04" name="Table"/>
          <p:cNvGraphicFramePr/>
          <p:nvPr/>
        </p:nvGraphicFramePr>
        <p:xfrm>
          <a:off x="812800" y="64135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solidFill>
                      <a:srgbClr val="FF8A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5" name="Chicago proposes to Wayne"/>
          <p:cNvSpPr/>
          <p:nvPr/>
        </p:nvSpPr>
        <p:spPr>
          <a:xfrm>
            <a:off x="8178800" y="4876800"/>
            <a:ext cx="4406900" cy="1536700"/>
          </a:xfrm>
          <a:prstGeom prst="roundRect">
            <a:avLst>
              <a:gd name="adj" fmla="val 12397"/>
            </a:avLst>
          </a:prstGeom>
          <a:solidFill>
            <a:srgbClr val="BABABA"/>
          </a:solid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39700" tIns="139700" rIns="139700" bIns="139700"/>
          <a:lstStyle>
            <a:lvl1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Chicago proposes to Wayne</a:t>
            </a:r>
          </a:p>
        </p:txBody>
      </p:sp>
      <p:sp>
        <p:nvSpPr>
          <p:cNvPr id="106" name="Oval"/>
          <p:cNvSpPr/>
          <p:nvPr/>
        </p:nvSpPr>
        <p:spPr>
          <a:xfrm>
            <a:off x="1955800" y="3429000"/>
            <a:ext cx="914400" cy="381000"/>
          </a:xfrm>
          <a:prstGeom prst="ellipse">
            <a:avLst/>
          </a:prstGeom>
          <a:ln w="25400">
            <a:solidFill>
              <a:srgbClr val="8D3124"/>
            </a:solidFill>
            <a:miter lim="400000"/>
          </a:ln>
        </p:spPr>
        <p:txBody>
          <a:bodyPr lIns="139700" tIns="139700" rIns="139700" bIns="139700" anchor="ctr"/>
          <a:lstStyle/>
          <a:p>
            <a:pPr marL="61411" marR="61411">
              <a:lnSpc>
                <a:spcPct val="130000"/>
              </a:lnSpc>
              <a:buClr>
                <a:srgbClr val="000000"/>
              </a:buClr>
              <a:buFont typeface="Helvetica"/>
              <a:tabLst>
                <a:tab pos="1066800" algn="l"/>
              </a:tabLst>
              <a:defRPr sz="2200">
                <a:latin typeface="Lucida Sans"/>
                <a:ea typeface="Lucida Sans"/>
                <a:cs typeface="Lucida Sans"/>
                <a:sym typeface="Lucida Sans"/>
              </a:defRPr>
            </a:pPr>
            <a:endParaRPr/>
          </a:p>
        </p:txBody>
      </p:sp>
      <p:sp>
        <p:nvSpPr>
          <p:cNvPr id="107" name="Oval"/>
          <p:cNvSpPr/>
          <p:nvPr/>
        </p:nvSpPr>
        <p:spPr>
          <a:xfrm>
            <a:off x="1968500" y="7416800"/>
            <a:ext cx="914400" cy="381000"/>
          </a:xfrm>
          <a:prstGeom prst="ellipse">
            <a:avLst/>
          </a:prstGeom>
          <a:ln w="25400">
            <a:solidFill>
              <a:srgbClr val="8D3124"/>
            </a:solidFill>
            <a:miter lim="400000"/>
          </a:ln>
        </p:spPr>
        <p:txBody>
          <a:bodyPr lIns="139700" tIns="139700" rIns="139700" bIns="139700" anchor="ctr"/>
          <a:lstStyle/>
          <a:p>
            <a:pPr marL="61411" marR="61411">
              <a:lnSpc>
                <a:spcPct val="130000"/>
              </a:lnSpc>
              <a:buClr>
                <a:srgbClr val="000000"/>
              </a:buClr>
              <a:buFont typeface="Helvetica"/>
              <a:tabLst>
                <a:tab pos="1066800" algn="l"/>
              </a:tabLst>
              <a:defRPr sz="2200">
                <a:latin typeface="Lucida Sans"/>
                <a:ea typeface="Lucida Sans"/>
                <a:cs typeface="Lucida Sans"/>
                <a:sym typeface="Lucida Sans"/>
              </a:defRPr>
            </a:pPr>
            <a:endParaRPr/>
          </a:p>
        </p:txBody>
      </p:sp>
      <p:sp>
        <p:nvSpPr>
          <p:cNvPr id="108" name="hospitals’ preference lists"/>
          <p:cNvSpPr txBox="1"/>
          <p:nvPr/>
        </p:nvSpPr>
        <p:spPr>
          <a:xfrm>
            <a:off x="1902916" y="1549400"/>
            <a:ext cx="5461001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hospitals’ preference lists</a:t>
            </a:r>
          </a:p>
        </p:txBody>
      </p:sp>
      <p:sp>
        <p:nvSpPr>
          <p:cNvPr id="109" name="students’ preference lists"/>
          <p:cNvSpPr txBox="1"/>
          <p:nvPr/>
        </p:nvSpPr>
        <p:spPr>
          <a:xfrm>
            <a:off x="1943100" y="5981700"/>
            <a:ext cx="5461000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students’ preference lists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Line"/>
          <p:cNvSpPr/>
          <p:nvPr/>
        </p:nvSpPr>
        <p:spPr>
          <a:xfrm flipV="1">
            <a:off x="825500" y="990572"/>
            <a:ext cx="11366500" cy="28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12" name="Gale–Shapley dem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Gale–Shapley demo</a:t>
            </a:r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09971" y="9347200"/>
            <a:ext cx="173658" cy="254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graphicFrame>
        <p:nvGraphicFramePr>
          <p:cNvPr id="114" name="Table"/>
          <p:cNvGraphicFramePr/>
          <p:nvPr/>
        </p:nvGraphicFramePr>
        <p:xfrm>
          <a:off x="812800" y="19558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15" name="Table"/>
          <p:cNvGraphicFramePr/>
          <p:nvPr/>
        </p:nvGraphicFramePr>
        <p:xfrm>
          <a:off x="812800" y="64135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solidFill>
                      <a:srgbClr val="FF8A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6" name="Chicago proposes to Wayne…"/>
          <p:cNvSpPr/>
          <p:nvPr/>
        </p:nvSpPr>
        <p:spPr>
          <a:xfrm>
            <a:off x="8178800" y="4876800"/>
            <a:ext cx="4406900" cy="1536700"/>
          </a:xfrm>
          <a:prstGeom prst="roundRect">
            <a:avLst>
              <a:gd name="adj" fmla="val 12397"/>
            </a:avLst>
          </a:prstGeom>
          <a:solidFill>
            <a:srgbClr val="BABABA"/>
          </a:solid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39700" tIns="139700" rIns="139700" bIns="139700"/>
          <a:lstStyle/>
          <a:p>
            <a: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Chicago proposes to Wayne</a:t>
            </a:r>
          </a:p>
          <a:p>
            <a: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Wayne accepts</a:t>
            </a:r>
            <a:br/>
            <a:r>
              <a:t>(and renounces Atlanta)</a:t>
            </a:r>
          </a:p>
        </p:txBody>
      </p:sp>
      <p:sp>
        <p:nvSpPr>
          <p:cNvPr id="117" name="hospitals’ preference lists"/>
          <p:cNvSpPr txBox="1"/>
          <p:nvPr/>
        </p:nvSpPr>
        <p:spPr>
          <a:xfrm>
            <a:off x="1902916" y="1549400"/>
            <a:ext cx="5461001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hospitals’ preference lists</a:t>
            </a:r>
          </a:p>
        </p:txBody>
      </p:sp>
      <p:sp>
        <p:nvSpPr>
          <p:cNvPr id="118" name="students’ preference lists"/>
          <p:cNvSpPr txBox="1"/>
          <p:nvPr/>
        </p:nvSpPr>
        <p:spPr>
          <a:xfrm>
            <a:off x="1943100" y="5981700"/>
            <a:ext cx="5461000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students’ preference lists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National resident matching program (NRMP).…"/>
          <p:cNvSpPr txBox="1">
            <a:spLocks noGrp="1"/>
          </p:cNvSpPr>
          <p:nvPr>
            <p:ph type="body" idx="1"/>
          </p:nvPr>
        </p:nvSpPr>
        <p:spPr>
          <a:xfrm>
            <a:off x="894080" y="2219691"/>
            <a:ext cx="11216640" cy="6188570"/>
          </a:xfrm>
          <a:prstGeom prst="rect">
            <a:avLst/>
          </a:prstGeom>
        </p:spPr>
        <p:txBody>
          <a:bodyPr/>
          <a:lstStyle/>
          <a:p>
            <a:r>
              <a:rPr dirty="0"/>
              <a:t>National resident matching program (NRMP).</a:t>
            </a:r>
            <a:endParaRPr dirty="0">
              <a:solidFill>
                <a:srgbClr val="606060"/>
              </a:solidFill>
              <a:uFill>
                <a:solidFill>
                  <a:srgbClr val="606060"/>
                </a:solidFill>
              </a:uFill>
            </a:endParaRPr>
          </a:p>
          <a:p>
            <a:pPr lvl="1"/>
            <a:r>
              <a:rPr dirty="0"/>
              <a:t>Centralized clearinghouse to match med-school students to hospitals. </a:t>
            </a:r>
          </a:p>
          <a:p>
            <a:pPr lvl="1"/>
            <a:r>
              <a:rPr dirty="0"/>
              <a:t>Began in 1952 to fix unraveling of offer dates.</a:t>
            </a:r>
          </a:p>
          <a:p>
            <a:pPr lvl="1"/>
            <a:r>
              <a:rPr dirty="0"/>
              <a:t>Originally used the “Boston Pool” algorithm.</a:t>
            </a:r>
          </a:p>
          <a:p>
            <a:pPr lvl="1"/>
            <a:r>
              <a:rPr dirty="0"/>
              <a:t>Algorithm overhauled in 1998.</a:t>
            </a:r>
          </a:p>
          <a:p>
            <a:pPr lvl="2"/>
            <a:r>
              <a:rPr dirty="0"/>
              <a:t>med-school student optimal</a:t>
            </a:r>
          </a:p>
          <a:p>
            <a:pPr lvl="2"/>
            <a:r>
              <a:rPr dirty="0"/>
              <a:t>deals with various side constraints </a:t>
            </a:r>
            <a:br>
              <a:rPr dirty="0"/>
            </a:br>
            <a:r>
              <a:rPr dirty="0"/>
              <a:t>(e.g., allow couples to match together)</a:t>
            </a:r>
          </a:p>
        </p:txBody>
      </p:sp>
      <p:grpSp>
        <p:nvGrpSpPr>
          <p:cNvPr id="579" name="Group"/>
          <p:cNvGrpSpPr/>
          <p:nvPr/>
        </p:nvGrpSpPr>
        <p:grpSpPr>
          <a:xfrm>
            <a:off x="7450492" y="4743451"/>
            <a:ext cx="2519276" cy="486608"/>
            <a:chOff x="0" y="0"/>
            <a:chExt cx="3359032" cy="648808"/>
          </a:xfrm>
        </p:grpSpPr>
        <p:sp>
          <p:nvSpPr>
            <p:cNvPr id="577" name="stable matching no longer guaranteed to exist"/>
            <p:cNvSpPr/>
            <p:nvPr/>
          </p:nvSpPr>
          <p:spPr>
            <a:xfrm>
              <a:off x="615830" y="0"/>
              <a:ext cx="2743202" cy="648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ct val="140000"/>
                </a:lnSpc>
              </a:lvl1pPr>
            </a:lstStyle>
            <a:p>
              <a:pPr algn="ctr" defTabSz="1087115">
                <a:buClr>
                  <a:srgbClr val="000000"/>
                </a:buClr>
                <a:tabLst>
                  <a:tab pos="800096" algn="l"/>
                </a:tabLst>
              </a:pPr>
              <a:r>
                <a:rPr>
                  <a:solidFill>
                    <a:srgbClr val="8D3124"/>
                  </a:solidFill>
                  <a:latin typeface="Lucida Sans"/>
                  <a:sym typeface="Lucida Sans"/>
                </a:rPr>
                <a:t>stable matching no longer guaranteed to exist</a:t>
              </a:r>
            </a:p>
          </p:txBody>
        </p:sp>
        <p:sp>
          <p:nvSpPr>
            <p:cNvPr id="578" name="Line"/>
            <p:cNvSpPr/>
            <p:nvPr/>
          </p:nvSpPr>
          <p:spPr>
            <a:xfrm>
              <a:off x="0" y="243709"/>
              <a:ext cx="513139" cy="1"/>
            </a:xfrm>
            <a:prstGeom prst="line">
              <a:avLst/>
            </a:prstGeom>
            <a:noFill/>
            <a:ln w="25400" cap="flat">
              <a:solidFill>
                <a:srgbClr val="8D3124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898">
                <a:defRPr sz="1200">
                  <a:solidFill>
                    <a:srgbClr val="000000"/>
                  </a:solidFill>
                </a:defRPr>
              </a:pPr>
              <a:endParaRPr sz="900">
                <a:latin typeface="Lucida Sans"/>
                <a:sym typeface="Lucida Sans"/>
              </a:endParaRPr>
            </a:p>
          </p:txBody>
        </p:sp>
      </p:grpSp>
      <p:grpSp>
        <p:nvGrpSpPr>
          <p:cNvPr id="582" name="Group"/>
          <p:cNvGrpSpPr/>
          <p:nvPr/>
        </p:nvGrpSpPr>
        <p:grpSpPr>
          <a:xfrm>
            <a:off x="8085111" y="3464283"/>
            <a:ext cx="2533650" cy="868965"/>
            <a:chOff x="0" y="0"/>
            <a:chExt cx="3378200" cy="1158618"/>
          </a:xfrm>
        </p:grpSpPr>
        <p:sp>
          <p:nvSpPr>
            <p:cNvPr id="580" name="hospitals began making…"/>
            <p:cNvSpPr/>
            <p:nvPr/>
          </p:nvSpPr>
          <p:spPr>
            <a:xfrm>
              <a:off x="266699" y="165100"/>
              <a:ext cx="3111501" cy="993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algn="ctr" defTabSz="1087115">
                <a:lnSpc>
                  <a:spcPct val="140000"/>
                </a:lnSpc>
                <a:buClr>
                  <a:srgbClr val="000000"/>
                </a:buClr>
                <a:tabLst>
                  <a:tab pos="800096" algn="l"/>
                </a:tabLst>
              </a:pPr>
              <a:r>
                <a:rPr dirty="0">
                  <a:solidFill>
                    <a:srgbClr val="8D3124"/>
                  </a:solidFill>
                  <a:latin typeface="Lucida Sans"/>
                  <a:sym typeface="Lucida Sans"/>
                </a:rPr>
                <a:t>hospitals began making</a:t>
              </a:r>
            </a:p>
            <a:p>
              <a:pPr algn="ctr" defTabSz="1087115">
                <a:lnSpc>
                  <a:spcPct val="140000"/>
                </a:lnSpc>
                <a:buClr>
                  <a:srgbClr val="000000"/>
                </a:buClr>
                <a:tabLst>
                  <a:tab pos="800096" algn="l"/>
                </a:tabLst>
              </a:pPr>
              <a:r>
                <a:rPr dirty="0">
                  <a:solidFill>
                    <a:srgbClr val="8D3124"/>
                  </a:solidFill>
                  <a:latin typeface="Lucida Sans"/>
                  <a:sym typeface="Lucida Sans"/>
                </a:rPr>
                <a:t>offers earlier and earlier,</a:t>
              </a:r>
            </a:p>
            <a:p>
              <a:pPr algn="ctr" defTabSz="1087115">
                <a:lnSpc>
                  <a:spcPct val="140000"/>
                </a:lnSpc>
                <a:buClr>
                  <a:srgbClr val="000000"/>
                </a:buClr>
                <a:tabLst>
                  <a:tab pos="800096" algn="l"/>
                </a:tabLst>
              </a:pPr>
              <a:r>
                <a:rPr dirty="0">
                  <a:solidFill>
                    <a:srgbClr val="8D3124"/>
                  </a:solidFill>
                  <a:latin typeface="Lucida Sans"/>
                  <a:sym typeface="Lucida Sans"/>
                </a:rPr>
                <a:t>up to 2 years in advance</a:t>
              </a:r>
            </a:p>
          </p:txBody>
        </p:sp>
        <p:sp>
          <p:nvSpPr>
            <p:cNvPr id="581" name="Line"/>
            <p:cNvSpPr/>
            <p:nvPr/>
          </p:nvSpPr>
          <p:spPr>
            <a:xfrm>
              <a:off x="0" y="0"/>
              <a:ext cx="488393" cy="302162"/>
            </a:xfrm>
            <a:prstGeom prst="line">
              <a:avLst/>
            </a:prstGeom>
            <a:noFill/>
            <a:ln w="25400" cap="flat">
              <a:solidFill>
                <a:srgbClr val="8D3124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342898">
                <a:defRPr sz="1200">
                  <a:solidFill>
                    <a:srgbClr val="000000"/>
                  </a:solidFill>
                </a:defRPr>
              </a:pPr>
              <a:endParaRPr sz="900">
                <a:latin typeface="Lucida Sans"/>
                <a:sym typeface="Lucida Sans"/>
              </a:endParaRPr>
            </a:p>
          </p:txBody>
        </p:sp>
      </p:grpSp>
      <p:grpSp>
        <p:nvGrpSpPr>
          <p:cNvPr id="587" name="Group"/>
          <p:cNvGrpSpPr/>
          <p:nvPr/>
        </p:nvGrpSpPr>
        <p:grpSpPr>
          <a:xfrm>
            <a:off x="2682096" y="5854261"/>
            <a:ext cx="4960823" cy="2930753"/>
            <a:chOff x="0" y="0"/>
            <a:chExt cx="6614430" cy="3907669"/>
          </a:xfrm>
        </p:grpSpPr>
        <p:grpSp>
          <p:nvGrpSpPr>
            <p:cNvPr id="585" name="Group"/>
            <p:cNvGrpSpPr/>
            <p:nvPr/>
          </p:nvGrpSpPr>
          <p:grpSpPr>
            <a:xfrm>
              <a:off x="0" y="-1"/>
              <a:ext cx="6614431" cy="3907671"/>
              <a:chOff x="0" y="0"/>
              <a:chExt cx="6614430" cy="3907669"/>
            </a:xfrm>
          </p:grpSpPr>
          <p:sp>
            <p:nvSpPr>
              <p:cNvPr id="583" name="Rectangle"/>
              <p:cNvSpPr/>
              <p:nvPr/>
            </p:nvSpPr>
            <p:spPr>
              <a:xfrm>
                <a:off x="0" y="102815"/>
                <a:ext cx="6614431" cy="3804855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round/>
              </a:ln>
              <a:effectLst/>
            </p:spPr>
            <p:txBody>
              <a:bodyPr wrap="square" lIns="104775" tIns="104775" rIns="104775" bIns="104775" numCol="1" anchor="ctr">
                <a:noAutofit/>
              </a:bodyPr>
              <a:lstStyle/>
              <a:p>
                <a:pPr marL="46058" marR="46058" defTabSz="342898">
                  <a:lnSpc>
                    <a:spcPct val="130000"/>
                  </a:lnSpc>
                  <a:buClr>
                    <a:srgbClr val="000000"/>
                  </a:buClr>
                  <a:tabLst>
                    <a:tab pos="800096" algn="l"/>
                  </a:tabLst>
                  <a:defRPr sz="2200">
                    <a:solidFill>
                      <a:srgbClr val="000000"/>
                    </a:solidFill>
                  </a:defRPr>
                </a:pPr>
                <a:endParaRPr sz="1650">
                  <a:latin typeface="Lucida Sans"/>
                  <a:sym typeface="Lucida Sans"/>
                </a:endParaRPr>
              </a:p>
            </p:txBody>
          </p:sp>
          <p:pic>
            <p:nvPicPr>
              <p:cNvPr id="584" name="rothperansonaer.PDF" descr="rothperansonaer.PDF"/>
              <p:cNvPicPr>
                <a:picLocks noChangeAspect="1"/>
              </p:cNvPicPr>
              <p:nvPr/>
            </p:nvPicPr>
            <p:blipFill>
              <a:blip r:embed="rId3"/>
              <a:srcRect l="10069" t="5277" r="6630" b="62639"/>
              <a:stretch>
                <a:fillRect/>
              </a:stretch>
            </p:blipFill>
            <p:spPr>
              <a:xfrm>
                <a:off x="91391" y="0"/>
                <a:ext cx="6332564" cy="348429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586" name="2700.jpeg" descr="2700.jpe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2728945" y="3405332"/>
              <a:ext cx="1435792" cy="3637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" name="object 2"/>
          <p:cNvSpPr txBox="1">
            <a:spLocks/>
          </p:cNvSpPr>
          <p:nvPr/>
        </p:nvSpPr>
        <p:spPr>
          <a:xfrm>
            <a:off x="1056766" y="369795"/>
            <a:ext cx="5163073" cy="537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wrap="square" lIns="0" tIns="11953" rIns="0" bIns="0" rtlCol="0" anchor="ctr">
            <a:spAutoFit/>
          </a:bodyPr>
          <a:lstStyle>
            <a:lvl1pPr marL="0" marR="0" indent="0" algn="l" defTabSz="321457" latinLnBrk="0">
              <a:lnSpc>
                <a:spcPts val="26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5078" algn="l"/>
              </a:tabLst>
              <a:defRPr sz="1969" b="0" i="0" u="none" strike="noStrike" cap="none" spc="0" baseline="0">
                <a:solidFill>
                  <a:srgbClr val="000000"/>
                </a:solidFill>
                <a:uFillTx/>
                <a:latin typeface="Futura"/>
                <a:ea typeface="Futura"/>
                <a:cs typeface="Futura"/>
                <a:sym typeface="Futura"/>
              </a:defRPr>
            </a:lvl1pPr>
            <a:lvl2pPr marL="0" marR="0" indent="160729" algn="l" defTabSz="321457" latinLnBrk="0">
              <a:lnSpc>
                <a:spcPts val="26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5078" algn="l"/>
              </a:tabLst>
              <a:defRPr sz="1969" b="0" i="0" u="none" strike="noStrike" cap="none" spc="0" baseline="0">
                <a:solidFill>
                  <a:srgbClr val="000000"/>
                </a:solidFill>
                <a:uFillTx/>
                <a:latin typeface="Futura"/>
                <a:ea typeface="Futura"/>
                <a:cs typeface="Futura"/>
                <a:sym typeface="Futura"/>
              </a:defRPr>
            </a:lvl2pPr>
            <a:lvl3pPr marL="0" marR="0" indent="321457" algn="l" defTabSz="321457" latinLnBrk="0">
              <a:lnSpc>
                <a:spcPts val="26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5078" algn="l"/>
              </a:tabLst>
              <a:defRPr sz="1969" b="0" i="0" u="none" strike="noStrike" cap="none" spc="0" baseline="0">
                <a:solidFill>
                  <a:srgbClr val="000000"/>
                </a:solidFill>
                <a:uFillTx/>
                <a:latin typeface="Futura"/>
                <a:ea typeface="Futura"/>
                <a:cs typeface="Futura"/>
                <a:sym typeface="Futura"/>
              </a:defRPr>
            </a:lvl3pPr>
            <a:lvl4pPr marL="0" marR="0" indent="482186" algn="l" defTabSz="321457" latinLnBrk="0">
              <a:lnSpc>
                <a:spcPts val="26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5078" algn="l"/>
              </a:tabLst>
              <a:defRPr sz="1969" b="0" i="0" u="none" strike="noStrike" cap="none" spc="0" baseline="0">
                <a:solidFill>
                  <a:srgbClr val="000000"/>
                </a:solidFill>
                <a:uFillTx/>
                <a:latin typeface="Futura"/>
                <a:ea typeface="Futura"/>
                <a:cs typeface="Futura"/>
                <a:sym typeface="Futura"/>
              </a:defRPr>
            </a:lvl4pPr>
            <a:lvl5pPr marL="0" marR="0" indent="642915" algn="l" defTabSz="321457" latinLnBrk="0">
              <a:lnSpc>
                <a:spcPts val="26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5078" algn="l"/>
              </a:tabLst>
              <a:defRPr sz="1969" b="0" i="0" u="none" strike="noStrike" cap="none" spc="0" baseline="0">
                <a:solidFill>
                  <a:srgbClr val="000000"/>
                </a:solidFill>
                <a:uFillTx/>
                <a:latin typeface="Futura"/>
                <a:ea typeface="Futura"/>
                <a:cs typeface="Futura"/>
                <a:sym typeface="Futura"/>
              </a:defRPr>
            </a:lvl5pPr>
            <a:lvl6pPr marL="0" marR="0" indent="803643" algn="l" defTabSz="321457" latinLnBrk="0">
              <a:lnSpc>
                <a:spcPts val="26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5078" algn="l"/>
              </a:tabLst>
              <a:defRPr sz="1969" b="0" i="0" u="none" strike="noStrike" cap="none" spc="0" baseline="0">
                <a:solidFill>
                  <a:srgbClr val="000000"/>
                </a:solidFill>
                <a:uFillTx/>
                <a:latin typeface="Futura"/>
                <a:ea typeface="Futura"/>
                <a:cs typeface="Futura"/>
                <a:sym typeface="Futura"/>
              </a:defRPr>
            </a:lvl6pPr>
            <a:lvl7pPr marL="0" marR="0" indent="964372" algn="l" defTabSz="321457" latinLnBrk="0">
              <a:lnSpc>
                <a:spcPts val="26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5078" algn="l"/>
              </a:tabLst>
              <a:defRPr sz="1969" b="0" i="0" u="none" strike="noStrike" cap="none" spc="0" baseline="0">
                <a:solidFill>
                  <a:srgbClr val="000000"/>
                </a:solidFill>
                <a:uFillTx/>
                <a:latin typeface="Futura"/>
                <a:ea typeface="Futura"/>
                <a:cs typeface="Futura"/>
                <a:sym typeface="Futura"/>
              </a:defRPr>
            </a:lvl7pPr>
            <a:lvl8pPr marL="0" marR="0" indent="1125101" algn="l" defTabSz="321457" latinLnBrk="0">
              <a:lnSpc>
                <a:spcPts val="26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5078" algn="l"/>
              </a:tabLst>
              <a:defRPr sz="1969" b="0" i="0" u="none" strike="noStrike" cap="none" spc="0" baseline="0">
                <a:solidFill>
                  <a:srgbClr val="000000"/>
                </a:solidFill>
                <a:uFillTx/>
                <a:latin typeface="Futura"/>
                <a:ea typeface="Futura"/>
                <a:cs typeface="Futura"/>
                <a:sym typeface="Futura"/>
              </a:defRPr>
            </a:lvl8pPr>
            <a:lvl9pPr marL="0" marR="0" indent="1285829" algn="l" defTabSz="321457" latinLnBrk="0">
              <a:lnSpc>
                <a:spcPts val="26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5078" algn="l"/>
              </a:tabLst>
              <a:defRPr sz="1969" b="0" i="0" u="none" strike="noStrike" cap="none" spc="0" baseline="0">
                <a:solidFill>
                  <a:srgbClr val="000000"/>
                </a:solidFill>
                <a:uFillTx/>
                <a:latin typeface="Futura"/>
                <a:ea typeface="Futura"/>
                <a:cs typeface="Futura"/>
                <a:sym typeface="Futura"/>
              </a:defRPr>
            </a:lvl9pPr>
          </a:lstStyle>
          <a:p>
            <a:pPr marL="11953" defTabSz="342898" hangingPunct="1">
              <a:lnSpc>
                <a:spcPct val="100000"/>
              </a:lnSpc>
              <a:spcBef>
                <a:spcPts val="94"/>
              </a:spcBef>
              <a:tabLst>
                <a:tab pos="933446" algn="l"/>
              </a:tabLst>
            </a:pPr>
            <a:r>
              <a:rPr lang="en-US" sz="3413" kern="1200" dirty="0"/>
              <a:t>Historical context</a:t>
            </a:r>
            <a:endParaRPr lang="en-US" sz="3389" dirty="0"/>
          </a:p>
        </p:txBody>
      </p:sp>
    </p:spTree>
    <p:extLst>
      <p:ext uri="{BB962C8B-B14F-4D97-AF65-F5344CB8AC3E}">
        <p14:creationId xmlns:p14="http://schemas.microsoft.com/office/powerpoint/2010/main" val="355557427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Line"/>
          <p:cNvSpPr/>
          <p:nvPr/>
        </p:nvSpPr>
        <p:spPr>
          <a:xfrm flipV="1">
            <a:off x="825500" y="990572"/>
            <a:ext cx="11366500" cy="28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21" name="Gale–Shapley dem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Gale–Shapley demo</a:t>
            </a:r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409971" y="9347200"/>
            <a:ext cx="173658" cy="254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graphicFrame>
        <p:nvGraphicFramePr>
          <p:cNvPr id="123" name="Table"/>
          <p:cNvGraphicFramePr/>
          <p:nvPr/>
        </p:nvGraphicFramePr>
        <p:xfrm>
          <a:off x="812800" y="19558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24" name="Table"/>
          <p:cNvGraphicFramePr/>
          <p:nvPr/>
        </p:nvGraphicFramePr>
        <p:xfrm>
          <a:off x="812800" y="64135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solidFill>
                      <a:srgbClr val="FF8A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25" name="Atlanta proposes to Val"/>
          <p:cNvSpPr/>
          <p:nvPr/>
        </p:nvSpPr>
        <p:spPr>
          <a:xfrm>
            <a:off x="8178800" y="4876800"/>
            <a:ext cx="4406900" cy="1536700"/>
          </a:xfrm>
          <a:prstGeom prst="roundRect">
            <a:avLst>
              <a:gd name="adj" fmla="val 12397"/>
            </a:avLst>
          </a:prstGeom>
          <a:solidFill>
            <a:srgbClr val="BABABA"/>
          </a:solid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39700" tIns="139700" rIns="139700" bIns="139700"/>
          <a:lstStyle>
            <a:lvl1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Atlanta proposes to Val</a:t>
            </a:r>
          </a:p>
        </p:txBody>
      </p:sp>
      <p:sp>
        <p:nvSpPr>
          <p:cNvPr id="126" name="Oval"/>
          <p:cNvSpPr/>
          <p:nvPr/>
        </p:nvSpPr>
        <p:spPr>
          <a:xfrm>
            <a:off x="3073400" y="2476500"/>
            <a:ext cx="914400" cy="381000"/>
          </a:xfrm>
          <a:prstGeom prst="ellipse">
            <a:avLst/>
          </a:prstGeom>
          <a:ln w="25400">
            <a:solidFill>
              <a:srgbClr val="8D3124"/>
            </a:solidFill>
            <a:miter lim="400000"/>
          </a:ln>
        </p:spPr>
        <p:txBody>
          <a:bodyPr lIns="139700" tIns="139700" rIns="139700" bIns="139700" anchor="ctr"/>
          <a:lstStyle/>
          <a:p>
            <a:pPr marL="61411" marR="61411">
              <a:lnSpc>
                <a:spcPct val="130000"/>
              </a:lnSpc>
              <a:buClr>
                <a:srgbClr val="000000"/>
              </a:buClr>
              <a:buFont typeface="Helvetica"/>
              <a:tabLst>
                <a:tab pos="1066800" algn="l"/>
              </a:tabLst>
              <a:defRPr sz="2200">
                <a:latin typeface="Lucida Sans"/>
                <a:ea typeface="Lucida Sans"/>
                <a:cs typeface="Lucida Sans"/>
                <a:sym typeface="Lucida Sans"/>
              </a:defRPr>
            </a:pPr>
            <a:endParaRPr/>
          </a:p>
        </p:txBody>
      </p:sp>
      <p:sp>
        <p:nvSpPr>
          <p:cNvPr id="127" name="Oval"/>
          <p:cNvSpPr/>
          <p:nvPr/>
        </p:nvSpPr>
        <p:spPr>
          <a:xfrm>
            <a:off x="3073400" y="6921500"/>
            <a:ext cx="914400" cy="381000"/>
          </a:xfrm>
          <a:prstGeom prst="ellipse">
            <a:avLst/>
          </a:prstGeom>
          <a:ln w="25400">
            <a:solidFill>
              <a:srgbClr val="8D3124"/>
            </a:solidFill>
            <a:miter lim="400000"/>
          </a:ln>
        </p:spPr>
        <p:txBody>
          <a:bodyPr lIns="139700" tIns="139700" rIns="139700" bIns="139700" anchor="ctr"/>
          <a:lstStyle/>
          <a:p>
            <a:pPr marL="61411" marR="61411">
              <a:lnSpc>
                <a:spcPct val="130000"/>
              </a:lnSpc>
              <a:buClr>
                <a:srgbClr val="000000"/>
              </a:buClr>
              <a:buFont typeface="Helvetica"/>
              <a:tabLst>
                <a:tab pos="1066800" algn="l"/>
              </a:tabLst>
              <a:defRPr sz="2200">
                <a:latin typeface="Lucida Sans"/>
                <a:ea typeface="Lucida Sans"/>
                <a:cs typeface="Lucida Sans"/>
                <a:sym typeface="Lucida Sans"/>
              </a:defRPr>
            </a:pPr>
            <a:endParaRPr/>
          </a:p>
        </p:txBody>
      </p:sp>
      <p:sp>
        <p:nvSpPr>
          <p:cNvPr id="128" name="hospitals’ preference lists"/>
          <p:cNvSpPr txBox="1"/>
          <p:nvPr/>
        </p:nvSpPr>
        <p:spPr>
          <a:xfrm>
            <a:off x="1902916" y="1549400"/>
            <a:ext cx="5461001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hospitals’ preference lists</a:t>
            </a:r>
          </a:p>
        </p:txBody>
      </p:sp>
      <p:sp>
        <p:nvSpPr>
          <p:cNvPr id="129" name="students’ preference lists"/>
          <p:cNvSpPr txBox="1"/>
          <p:nvPr/>
        </p:nvSpPr>
        <p:spPr>
          <a:xfrm>
            <a:off x="1943100" y="5981700"/>
            <a:ext cx="5461000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students’ preference lists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Line"/>
          <p:cNvSpPr/>
          <p:nvPr/>
        </p:nvSpPr>
        <p:spPr>
          <a:xfrm flipV="1">
            <a:off x="825500" y="990572"/>
            <a:ext cx="11366500" cy="28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32" name="Gale–Shapley dem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Gale–Shapley demo</a:t>
            </a:r>
          </a:p>
        </p:txBody>
      </p:sp>
      <p:sp>
        <p:nvSpPr>
          <p:cNvPr id="1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graphicFrame>
        <p:nvGraphicFramePr>
          <p:cNvPr id="134" name="Table"/>
          <p:cNvGraphicFramePr/>
          <p:nvPr/>
        </p:nvGraphicFramePr>
        <p:xfrm>
          <a:off x="812800" y="19558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35" name="Table"/>
          <p:cNvGraphicFramePr/>
          <p:nvPr/>
        </p:nvGraphicFramePr>
        <p:xfrm>
          <a:off x="812800" y="64135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solidFill>
                      <a:srgbClr val="FF8A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6" name="Atlanta proposes to Val…"/>
          <p:cNvSpPr/>
          <p:nvPr/>
        </p:nvSpPr>
        <p:spPr>
          <a:xfrm>
            <a:off x="8178800" y="4876800"/>
            <a:ext cx="4406900" cy="1536700"/>
          </a:xfrm>
          <a:prstGeom prst="roundRect">
            <a:avLst>
              <a:gd name="adj" fmla="val 12397"/>
            </a:avLst>
          </a:prstGeom>
          <a:solidFill>
            <a:srgbClr val="BABABA"/>
          </a:solid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39700" tIns="139700" rIns="139700" bIns="139700"/>
          <a:lstStyle/>
          <a:p>
            <a: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Atlanta proposes to Val</a:t>
            </a:r>
          </a:p>
          <a:p>
            <a: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Val accepts</a:t>
            </a:r>
            <a:br/>
            <a:r>
              <a:t>(since previously unmatched)</a:t>
            </a:r>
          </a:p>
        </p:txBody>
      </p:sp>
      <p:sp>
        <p:nvSpPr>
          <p:cNvPr id="137" name="hospitals’ preference lists"/>
          <p:cNvSpPr txBox="1"/>
          <p:nvPr/>
        </p:nvSpPr>
        <p:spPr>
          <a:xfrm>
            <a:off x="1902916" y="1549400"/>
            <a:ext cx="5461001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hospitals’ preference lists</a:t>
            </a:r>
          </a:p>
        </p:txBody>
      </p:sp>
      <p:sp>
        <p:nvSpPr>
          <p:cNvPr id="138" name="students’ preference lists"/>
          <p:cNvSpPr txBox="1"/>
          <p:nvPr/>
        </p:nvSpPr>
        <p:spPr>
          <a:xfrm>
            <a:off x="1943100" y="5981700"/>
            <a:ext cx="5461000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students’ preference lists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Line"/>
          <p:cNvSpPr/>
          <p:nvPr/>
        </p:nvSpPr>
        <p:spPr>
          <a:xfrm flipV="1">
            <a:off x="825500" y="990572"/>
            <a:ext cx="11366500" cy="28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41" name="Gale–Shapley dem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Gale–Shapley demo</a:t>
            </a:r>
          </a:p>
        </p:txBody>
      </p:sp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373210" y="9347200"/>
            <a:ext cx="247180" cy="25400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graphicFrame>
        <p:nvGraphicFramePr>
          <p:cNvPr id="143" name="Table"/>
          <p:cNvGraphicFramePr/>
          <p:nvPr/>
        </p:nvGraphicFramePr>
        <p:xfrm>
          <a:off x="812800" y="19558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44" name="Table"/>
          <p:cNvGraphicFramePr/>
          <p:nvPr/>
        </p:nvGraphicFramePr>
        <p:xfrm>
          <a:off x="812800" y="64135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solidFill>
                      <a:srgbClr val="FF8A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5" name="Detroit proposes to Val"/>
          <p:cNvSpPr/>
          <p:nvPr/>
        </p:nvSpPr>
        <p:spPr>
          <a:xfrm>
            <a:off x="8178800" y="4876800"/>
            <a:ext cx="4406900" cy="1536700"/>
          </a:xfrm>
          <a:prstGeom prst="roundRect">
            <a:avLst>
              <a:gd name="adj" fmla="val 12397"/>
            </a:avLst>
          </a:prstGeom>
          <a:solidFill>
            <a:srgbClr val="BABABA"/>
          </a:solid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39700" tIns="139700" rIns="139700" bIns="139700"/>
          <a:lstStyle>
            <a:lvl1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Detroit proposes to Val</a:t>
            </a:r>
          </a:p>
        </p:txBody>
      </p:sp>
      <p:sp>
        <p:nvSpPr>
          <p:cNvPr id="146" name="Oval"/>
          <p:cNvSpPr/>
          <p:nvPr/>
        </p:nvSpPr>
        <p:spPr>
          <a:xfrm>
            <a:off x="1981200" y="3937000"/>
            <a:ext cx="914400" cy="381000"/>
          </a:xfrm>
          <a:prstGeom prst="ellipse">
            <a:avLst/>
          </a:prstGeom>
          <a:ln w="25400">
            <a:solidFill>
              <a:srgbClr val="8D3124"/>
            </a:solidFill>
            <a:miter lim="400000"/>
          </a:ln>
        </p:spPr>
        <p:txBody>
          <a:bodyPr lIns="139700" tIns="139700" rIns="139700" bIns="139700" anchor="ctr"/>
          <a:lstStyle/>
          <a:p>
            <a:pPr marL="61411" marR="61411">
              <a:lnSpc>
                <a:spcPct val="130000"/>
              </a:lnSpc>
              <a:buClr>
                <a:srgbClr val="000000"/>
              </a:buClr>
              <a:buFont typeface="Helvetica"/>
              <a:tabLst>
                <a:tab pos="1066800" algn="l"/>
              </a:tabLst>
              <a:defRPr sz="2200">
                <a:latin typeface="Lucida Sans"/>
                <a:ea typeface="Lucida Sans"/>
                <a:cs typeface="Lucida Sans"/>
                <a:sym typeface="Lucida Sans"/>
              </a:defRPr>
            </a:pPr>
            <a:endParaRPr/>
          </a:p>
        </p:txBody>
      </p:sp>
      <p:sp>
        <p:nvSpPr>
          <p:cNvPr id="147" name="Oval"/>
          <p:cNvSpPr/>
          <p:nvPr/>
        </p:nvSpPr>
        <p:spPr>
          <a:xfrm>
            <a:off x="5270500" y="6934200"/>
            <a:ext cx="914400" cy="381000"/>
          </a:xfrm>
          <a:prstGeom prst="ellipse">
            <a:avLst/>
          </a:prstGeom>
          <a:ln w="25400">
            <a:solidFill>
              <a:srgbClr val="8D3124"/>
            </a:solidFill>
            <a:miter lim="400000"/>
          </a:ln>
        </p:spPr>
        <p:txBody>
          <a:bodyPr lIns="139700" tIns="139700" rIns="139700" bIns="139700" anchor="ctr"/>
          <a:lstStyle/>
          <a:p>
            <a:pPr marL="61411" marR="61411">
              <a:lnSpc>
                <a:spcPct val="130000"/>
              </a:lnSpc>
              <a:buClr>
                <a:srgbClr val="000000"/>
              </a:buClr>
              <a:buFont typeface="Helvetica"/>
              <a:tabLst>
                <a:tab pos="1066800" algn="l"/>
              </a:tabLst>
              <a:defRPr sz="2200">
                <a:latin typeface="Lucida Sans"/>
                <a:ea typeface="Lucida Sans"/>
                <a:cs typeface="Lucida Sans"/>
                <a:sym typeface="Lucida Sans"/>
              </a:defRPr>
            </a:pPr>
            <a:endParaRPr/>
          </a:p>
        </p:txBody>
      </p:sp>
      <p:sp>
        <p:nvSpPr>
          <p:cNvPr id="148" name="hospitals’ preference lists"/>
          <p:cNvSpPr txBox="1"/>
          <p:nvPr/>
        </p:nvSpPr>
        <p:spPr>
          <a:xfrm>
            <a:off x="1902916" y="1549400"/>
            <a:ext cx="5461001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hospitals’ preference lists</a:t>
            </a:r>
          </a:p>
        </p:txBody>
      </p:sp>
      <p:sp>
        <p:nvSpPr>
          <p:cNvPr id="149" name="students’ preference lists"/>
          <p:cNvSpPr txBox="1"/>
          <p:nvPr/>
        </p:nvSpPr>
        <p:spPr>
          <a:xfrm>
            <a:off x="1943100" y="5981700"/>
            <a:ext cx="5461000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students’ preference lists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Line"/>
          <p:cNvSpPr/>
          <p:nvPr/>
        </p:nvSpPr>
        <p:spPr>
          <a:xfrm flipV="1">
            <a:off x="825500" y="990572"/>
            <a:ext cx="11366500" cy="28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52" name="Gale–Shapley dem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Gale–Shapley demo</a:t>
            </a:r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graphicFrame>
        <p:nvGraphicFramePr>
          <p:cNvPr id="154" name="Table"/>
          <p:cNvGraphicFramePr/>
          <p:nvPr/>
        </p:nvGraphicFramePr>
        <p:xfrm>
          <a:off x="812800" y="19558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55" name="Table"/>
          <p:cNvGraphicFramePr/>
          <p:nvPr/>
        </p:nvGraphicFramePr>
        <p:xfrm>
          <a:off x="812800" y="64135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solidFill>
                      <a:srgbClr val="FF8A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6" name="Detroit proposes to Val…"/>
          <p:cNvSpPr/>
          <p:nvPr/>
        </p:nvSpPr>
        <p:spPr>
          <a:xfrm>
            <a:off x="8178800" y="4876800"/>
            <a:ext cx="4406900" cy="1536700"/>
          </a:xfrm>
          <a:prstGeom prst="roundRect">
            <a:avLst>
              <a:gd name="adj" fmla="val 12397"/>
            </a:avLst>
          </a:prstGeom>
          <a:solidFill>
            <a:srgbClr val="BABABA"/>
          </a:solid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39700" tIns="139700" rIns="139700" bIns="139700"/>
          <a:lstStyle/>
          <a:p>
            <a: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Detroit proposes to Val</a:t>
            </a:r>
          </a:p>
          <a:p>
            <a: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Val rejects</a:t>
            </a:r>
            <a:br/>
            <a:r>
              <a:t>(since she prefers Atlanta)</a:t>
            </a:r>
          </a:p>
        </p:txBody>
      </p:sp>
      <p:sp>
        <p:nvSpPr>
          <p:cNvPr id="157" name="hospitals’ preference lists"/>
          <p:cNvSpPr txBox="1"/>
          <p:nvPr/>
        </p:nvSpPr>
        <p:spPr>
          <a:xfrm>
            <a:off x="1902916" y="1549400"/>
            <a:ext cx="5461001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hospitals’ preference lists</a:t>
            </a:r>
          </a:p>
        </p:txBody>
      </p:sp>
      <p:sp>
        <p:nvSpPr>
          <p:cNvPr id="158" name="students’ preference lists"/>
          <p:cNvSpPr txBox="1"/>
          <p:nvPr/>
        </p:nvSpPr>
        <p:spPr>
          <a:xfrm>
            <a:off x="1943100" y="5981700"/>
            <a:ext cx="5461000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students’ preference lists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Line"/>
          <p:cNvSpPr/>
          <p:nvPr/>
        </p:nvSpPr>
        <p:spPr>
          <a:xfrm flipV="1">
            <a:off x="825500" y="990572"/>
            <a:ext cx="11366500" cy="28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61" name="Gale–Shapley dem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Gale–Shapley demo</a:t>
            </a:r>
          </a:p>
        </p:txBody>
      </p:sp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graphicFrame>
        <p:nvGraphicFramePr>
          <p:cNvPr id="163" name="Table"/>
          <p:cNvGraphicFramePr/>
          <p:nvPr/>
        </p:nvGraphicFramePr>
        <p:xfrm>
          <a:off x="812800" y="19558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64" name="Table"/>
          <p:cNvGraphicFramePr/>
          <p:nvPr/>
        </p:nvGraphicFramePr>
        <p:xfrm>
          <a:off x="812800" y="64135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solidFill>
                      <a:srgbClr val="FF8A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65" name="Detroit proposes to Yolanda"/>
          <p:cNvSpPr/>
          <p:nvPr/>
        </p:nvSpPr>
        <p:spPr>
          <a:xfrm>
            <a:off x="8178800" y="4876800"/>
            <a:ext cx="4406900" cy="1536700"/>
          </a:xfrm>
          <a:prstGeom prst="roundRect">
            <a:avLst>
              <a:gd name="adj" fmla="val 12397"/>
            </a:avLst>
          </a:prstGeom>
          <a:solidFill>
            <a:srgbClr val="BABABA"/>
          </a:solid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39700" tIns="139700" rIns="139700" bIns="139700"/>
          <a:lstStyle>
            <a:lvl1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Detroit proposes to Yolanda</a:t>
            </a:r>
          </a:p>
        </p:txBody>
      </p:sp>
      <p:sp>
        <p:nvSpPr>
          <p:cNvPr id="166" name="Oval"/>
          <p:cNvSpPr/>
          <p:nvPr/>
        </p:nvSpPr>
        <p:spPr>
          <a:xfrm>
            <a:off x="3048000" y="3937000"/>
            <a:ext cx="914400" cy="381000"/>
          </a:xfrm>
          <a:prstGeom prst="ellipse">
            <a:avLst/>
          </a:prstGeom>
          <a:ln w="25400">
            <a:solidFill>
              <a:srgbClr val="8D3124"/>
            </a:solidFill>
            <a:miter lim="400000"/>
          </a:ln>
        </p:spPr>
        <p:txBody>
          <a:bodyPr lIns="139700" tIns="139700" rIns="139700" bIns="139700" anchor="ctr"/>
          <a:lstStyle/>
          <a:p>
            <a:pPr marL="61411" marR="61411">
              <a:lnSpc>
                <a:spcPct val="130000"/>
              </a:lnSpc>
              <a:buClr>
                <a:srgbClr val="000000"/>
              </a:buClr>
              <a:buFont typeface="Helvetica"/>
              <a:tabLst>
                <a:tab pos="1066800" algn="l"/>
              </a:tabLst>
              <a:defRPr sz="2200">
                <a:latin typeface="Lucida Sans"/>
                <a:ea typeface="Lucida Sans"/>
                <a:cs typeface="Lucida Sans"/>
                <a:sym typeface="Lucida Sans"/>
              </a:defRPr>
            </a:pPr>
            <a:endParaRPr/>
          </a:p>
        </p:txBody>
      </p:sp>
      <p:sp>
        <p:nvSpPr>
          <p:cNvPr id="167" name="Oval"/>
          <p:cNvSpPr/>
          <p:nvPr/>
        </p:nvSpPr>
        <p:spPr>
          <a:xfrm>
            <a:off x="4178300" y="8394700"/>
            <a:ext cx="914400" cy="381000"/>
          </a:xfrm>
          <a:prstGeom prst="ellipse">
            <a:avLst/>
          </a:prstGeom>
          <a:ln w="25400">
            <a:solidFill>
              <a:srgbClr val="8D3124"/>
            </a:solidFill>
            <a:miter lim="400000"/>
          </a:ln>
        </p:spPr>
        <p:txBody>
          <a:bodyPr lIns="139700" tIns="139700" rIns="139700" bIns="139700" anchor="ctr"/>
          <a:lstStyle/>
          <a:p>
            <a:pPr marL="61411" marR="61411">
              <a:lnSpc>
                <a:spcPct val="130000"/>
              </a:lnSpc>
              <a:buClr>
                <a:srgbClr val="000000"/>
              </a:buClr>
              <a:buFont typeface="Helvetica"/>
              <a:tabLst>
                <a:tab pos="1066800" algn="l"/>
              </a:tabLst>
              <a:defRPr sz="2200">
                <a:latin typeface="Lucida Sans"/>
                <a:ea typeface="Lucida Sans"/>
                <a:cs typeface="Lucida Sans"/>
                <a:sym typeface="Lucida Sans"/>
              </a:defRPr>
            </a:pPr>
            <a:endParaRPr/>
          </a:p>
        </p:txBody>
      </p:sp>
      <p:sp>
        <p:nvSpPr>
          <p:cNvPr id="168" name="hospitals’ preference lists"/>
          <p:cNvSpPr txBox="1"/>
          <p:nvPr/>
        </p:nvSpPr>
        <p:spPr>
          <a:xfrm>
            <a:off x="1902916" y="1549400"/>
            <a:ext cx="5461001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hospitals’ preference lists</a:t>
            </a:r>
          </a:p>
        </p:txBody>
      </p:sp>
      <p:sp>
        <p:nvSpPr>
          <p:cNvPr id="169" name="students’ preference lists"/>
          <p:cNvSpPr txBox="1"/>
          <p:nvPr/>
        </p:nvSpPr>
        <p:spPr>
          <a:xfrm>
            <a:off x="1943100" y="5981700"/>
            <a:ext cx="5461000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students’ preference lists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Line"/>
          <p:cNvSpPr/>
          <p:nvPr/>
        </p:nvSpPr>
        <p:spPr>
          <a:xfrm flipV="1">
            <a:off x="825500" y="990572"/>
            <a:ext cx="11366500" cy="28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72" name="Gale–Shapley dem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Gale–Shapley demo</a:t>
            </a:r>
          </a:p>
        </p:txBody>
      </p:sp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graphicFrame>
        <p:nvGraphicFramePr>
          <p:cNvPr id="174" name="Table"/>
          <p:cNvGraphicFramePr/>
          <p:nvPr/>
        </p:nvGraphicFramePr>
        <p:xfrm>
          <a:off x="812800" y="19558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75" name="Table"/>
          <p:cNvGraphicFramePr/>
          <p:nvPr/>
        </p:nvGraphicFramePr>
        <p:xfrm>
          <a:off x="812800" y="64135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76" name="Detroit proposes to Yolanda…"/>
          <p:cNvSpPr/>
          <p:nvPr/>
        </p:nvSpPr>
        <p:spPr>
          <a:xfrm>
            <a:off x="8178800" y="4876800"/>
            <a:ext cx="4406900" cy="1536700"/>
          </a:xfrm>
          <a:prstGeom prst="roundRect">
            <a:avLst>
              <a:gd name="adj" fmla="val 12397"/>
            </a:avLst>
          </a:prstGeom>
          <a:solidFill>
            <a:srgbClr val="BABABA"/>
          </a:solid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39700" tIns="139700" rIns="139700" bIns="139700"/>
          <a:lstStyle/>
          <a:p>
            <a: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Detroit proposes to Yolanda</a:t>
            </a:r>
          </a:p>
          <a:p>
            <a: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Yolanda accepts</a:t>
            </a:r>
            <a:br/>
            <a:r>
              <a:t>(and renounces Boston)</a:t>
            </a:r>
          </a:p>
        </p:txBody>
      </p:sp>
      <p:sp>
        <p:nvSpPr>
          <p:cNvPr id="177" name="hospitals’ preference lists"/>
          <p:cNvSpPr txBox="1"/>
          <p:nvPr/>
        </p:nvSpPr>
        <p:spPr>
          <a:xfrm>
            <a:off x="1902916" y="1549400"/>
            <a:ext cx="5461001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hospitals’ preference lists</a:t>
            </a:r>
          </a:p>
        </p:txBody>
      </p:sp>
      <p:sp>
        <p:nvSpPr>
          <p:cNvPr id="178" name="students’ preference lists"/>
          <p:cNvSpPr txBox="1"/>
          <p:nvPr/>
        </p:nvSpPr>
        <p:spPr>
          <a:xfrm>
            <a:off x="1943100" y="5981700"/>
            <a:ext cx="5461000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students’ preference lists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Line"/>
          <p:cNvSpPr/>
          <p:nvPr/>
        </p:nvSpPr>
        <p:spPr>
          <a:xfrm flipV="1">
            <a:off x="825500" y="990572"/>
            <a:ext cx="11366500" cy="28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81" name="Gale–Shapley dem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Gale–Shapley demo</a:t>
            </a:r>
          </a:p>
        </p:txBody>
      </p:sp>
      <p:sp>
        <p:nvSpPr>
          <p:cNvPr id="1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graphicFrame>
        <p:nvGraphicFramePr>
          <p:cNvPr id="183" name="Table"/>
          <p:cNvGraphicFramePr/>
          <p:nvPr/>
        </p:nvGraphicFramePr>
        <p:xfrm>
          <a:off x="812800" y="19558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84" name="Table"/>
          <p:cNvGraphicFramePr/>
          <p:nvPr/>
        </p:nvGraphicFramePr>
        <p:xfrm>
          <a:off x="812800" y="64135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85" name="Boston proposes to Wayne"/>
          <p:cNvSpPr/>
          <p:nvPr/>
        </p:nvSpPr>
        <p:spPr>
          <a:xfrm>
            <a:off x="8178800" y="4876800"/>
            <a:ext cx="4406900" cy="1536700"/>
          </a:xfrm>
          <a:prstGeom prst="roundRect">
            <a:avLst>
              <a:gd name="adj" fmla="val 12397"/>
            </a:avLst>
          </a:prstGeom>
          <a:solidFill>
            <a:srgbClr val="BABABA"/>
          </a:solid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39700" tIns="139700" rIns="139700" bIns="139700"/>
          <a:lstStyle>
            <a:lvl1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Boston proposes to Wayne</a:t>
            </a:r>
          </a:p>
        </p:txBody>
      </p:sp>
      <p:sp>
        <p:nvSpPr>
          <p:cNvPr id="186" name="Oval"/>
          <p:cNvSpPr/>
          <p:nvPr/>
        </p:nvSpPr>
        <p:spPr>
          <a:xfrm>
            <a:off x="3048000" y="2959100"/>
            <a:ext cx="914400" cy="381000"/>
          </a:xfrm>
          <a:prstGeom prst="ellipse">
            <a:avLst/>
          </a:prstGeom>
          <a:ln w="25400">
            <a:solidFill>
              <a:srgbClr val="8D3124"/>
            </a:solidFill>
            <a:miter lim="400000"/>
          </a:ln>
        </p:spPr>
        <p:txBody>
          <a:bodyPr lIns="139700" tIns="139700" rIns="139700" bIns="139700" anchor="ctr"/>
          <a:lstStyle/>
          <a:p>
            <a:pPr marL="61411" marR="61411">
              <a:lnSpc>
                <a:spcPct val="130000"/>
              </a:lnSpc>
              <a:buClr>
                <a:srgbClr val="000000"/>
              </a:buClr>
              <a:buFont typeface="Helvetica"/>
              <a:tabLst>
                <a:tab pos="1066800" algn="l"/>
              </a:tabLst>
              <a:defRPr sz="2200">
                <a:latin typeface="Lucida Sans"/>
                <a:ea typeface="Lucida Sans"/>
                <a:cs typeface="Lucida Sans"/>
                <a:sym typeface="Lucida Sans"/>
              </a:defRPr>
            </a:pPr>
            <a:endParaRPr/>
          </a:p>
        </p:txBody>
      </p:sp>
      <p:sp>
        <p:nvSpPr>
          <p:cNvPr id="187" name="Oval"/>
          <p:cNvSpPr/>
          <p:nvPr/>
        </p:nvSpPr>
        <p:spPr>
          <a:xfrm>
            <a:off x="3060700" y="7416800"/>
            <a:ext cx="914400" cy="381000"/>
          </a:xfrm>
          <a:prstGeom prst="ellipse">
            <a:avLst/>
          </a:prstGeom>
          <a:ln w="25400">
            <a:solidFill>
              <a:srgbClr val="8D3124"/>
            </a:solidFill>
            <a:miter lim="400000"/>
          </a:ln>
        </p:spPr>
        <p:txBody>
          <a:bodyPr lIns="139700" tIns="139700" rIns="139700" bIns="139700" anchor="ctr"/>
          <a:lstStyle/>
          <a:p>
            <a:pPr marL="61411" marR="61411">
              <a:lnSpc>
                <a:spcPct val="130000"/>
              </a:lnSpc>
              <a:buClr>
                <a:srgbClr val="000000"/>
              </a:buClr>
              <a:buFont typeface="Helvetica"/>
              <a:tabLst>
                <a:tab pos="1066800" algn="l"/>
              </a:tabLst>
              <a:defRPr sz="2200">
                <a:latin typeface="Lucida Sans"/>
                <a:ea typeface="Lucida Sans"/>
                <a:cs typeface="Lucida Sans"/>
                <a:sym typeface="Lucida Sans"/>
              </a:defRPr>
            </a:pPr>
            <a:endParaRPr/>
          </a:p>
        </p:txBody>
      </p:sp>
      <p:sp>
        <p:nvSpPr>
          <p:cNvPr id="188" name="hospitals’ preference lists"/>
          <p:cNvSpPr txBox="1"/>
          <p:nvPr/>
        </p:nvSpPr>
        <p:spPr>
          <a:xfrm>
            <a:off x="1902916" y="1549400"/>
            <a:ext cx="5461001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hospitals’ preference lists</a:t>
            </a:r>
          </a:p>
        </p:txBody>
      </p:sp>
      <p:sp>
        <p:nvSpPr>
          <p:cNvPr id="189" name="students’ preference lists"/>
          <p:cNvSpPr txBox="1"/>
          <p:nvPr/>
        </p:nvSpPr>
        <p:spPr>
          <a:xfrm>
            <a:off x="1943100" y="5981700"/>
            <a:ext cx="5461000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students’ preference lists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Line"/>
          <p:cNvSpPr/>
          <p:nvPr/>
        </p:nvSpPr>
        <p:spPr>
          <a:xfrm flipV="1">
            <a:off x="825500" y="990572"/>
            <a:ext cx="11366500" cy="28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192" name="Gale–Shapley dem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Gale–Shapley demo</a:t>
            </a:r>
          </a:p>
        </p:txBody>
      </p:sp>
      <p:sp>
        <p:nvSpPr>
          <p:cNvPr id="1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graphicFrame>
        <p:nvGraphicFramePr>
          <p:cNvPr id="194" name="Table"/>
          <p:cNvGraphicFramePr/>
          <p:nvPr/>
        </p:nvGraphicFramePr>
        <p:xfrm>
          <a:off x="812800" y="19558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95" name="Table"/>
          <p:cNvGraphicFramePr/>
          <p:nvPr/>
        </p:nvGraphicFramePr>
        <p:xfrm>
          <a:off x="812800" y="64135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6" name="Boston proposes to Wayne…"/>
          <p:cNvSpPr/>
          <p:nvPr/>
        </p:nvSpPr>
        <p:spPr>
          <a:xfrm>
            <a:off x="8178800" y="4876800"/>
            <a:ext cx="4406900" cy="1536700"/>
          </a:xfrm>
          <a:prstGeom prst="roundRect">
            <a:avLst>
              <a:gd name="adj" fmla="val 12397"/>
            </a:avLst>
          </a:prstGeom>
          <a:solidFill>
            <a:srgbClr val="BABABA"/>
          </a:solid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39700" tIns="139700" rIns="139700" bIns="139700"/>
          <a:lstStyle/>
          <a:p>
            <a: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Boston proposes to Wayne</a:t>
            </a:r>
          </a:p>
          <a:p>
            <a: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Wayne rejects</a:t>
            </a:r>
            <a:br/>
            <a:r>
              <a:t>(since he prefers Chicago)</a:t>
            </a:r>
          </a:p>
        </p:txBody>
      </p:sp>
      <p:sp>
        <p:nvSpPr>
          <p:cNvPr id="197" name="hospitals’ preference lists"/>
          <p:cNvSpPr txBox="1"/>
          <p:nvPr/>
        </p:nvSpPr>
        <p:spPr>
          <a:xfrm>
            <a:off x="1902916" y="1549400"/>
            <a:ext cx="5461001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hospitals’ preference lists</a:t>
            </a:r>
          </a:p>
        </p:txBody>
      </p:sp>
      <p:sp>
        <p:nvSpPr>
          <p:cNvPr id="198" name="students’ preference lists"/>
          <p:cNvSpPr txBox="1"/>
          <p:nvPr/>
        </p:nvSpPr>
        <p:spPr>
          <a:xfrm>
            <a:off x="1943100" y="5981700"/>
            <a:ext cx="5461000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students’ preference lists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Line"/>
          <p:cNvSpPr/>
          <p:nvPr/>
        </p:nvSpPr>
        <p:spPr>
          <a:xfrm flipV="1">
            <a:off x="825500" y="990572"/>
            <a:ext cx="11366500" cy="28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01" name="Gale–Shapley dem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Gale–Shapley demo</a:t>
            </a:r>
          </a:p>
        </p:txBody>
      </p:sp>
      <p:sp>
        <p:nvSpPr>
          <p:cNvPr id="2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graphicFrame>
        <p:nvGraphicFramePr>
          <p:cNvPr id="203" name="Table"/>
          <p:cNvGraphicFramePr/>
          <p:nvPr/>
        </p:nvGraphicFramePr>
        <p:xfrm>
          <a:off x="812800" y="19558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04" name="Table"/>
          <p:cNvGraphicFramePr/>
          <p:nvPr/>
        </p:nvGraphicFramePr>
        <p:xfrm>
          <a:off x="812800" y="64135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5" name="Boston proposes to Val"/>
          <p:cNvSpPr/>
          <p:nvPr/>
        </p:nvSpPr>
        <p:spPr>
          <a:xfrm>
            <a:off x="8178800" y="4876800"/>
            <a:ext cx="4406900" cy="1536700"/>
          </a:xfrm>
          <a:prstGeom prst="roundRect">
            <a:avLst>
              <a:gd name="adj" fmla="val 12397"/>
            </a:avLst>
          </a:prstGeom>
          <a:solidFill>
            <a:srgbClr val="BABABA"/>
          </a:solid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39700" tIns="139700" rIns="139700" bIns="139700"/>
          <a:lstStyle>
            <a:lvl1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Boston proposes to Val</a:t>
            </a:r>
          </a:p>
        </p:txBody>
      </p:sp>
      <p:sp>
        <p:nvSpPr>
          <p:cNvPr id="206" name="Oval"/>
          <p:cNvSpPr/>
          <p:nvPr/>
        </p:nvSpPr>
        <p:spPr>
          <a:xfrm>
            <a:off x="4152900" y="2959100"/>
            <a:ext cx="914400" cy="381000"/>
          </a:xfrm>
          <a:prstGeom prst="ellipse">
            <a:avLst/>
          </a:prstGeom>
          <a:ln w="25400">
            <a:solidFill>
              <a:srgbClr val="8D3124"/>
            </a:solidFill>
            <a:miter lim="400000"/>
          </a:ln>
        </p:spPr>
        <p:txBody>
          <a:bodyPr lIns="139700" tIns="139700" rIns="139700" bIns="139700" anchor="ctr"/>
          <a:lstStyle/>
          <a:p>
            <a:pPr marL="61411" marR="61411">
              <a:lnSpc>
                <a:spcPct val="130000"/>
              </a:lnSpc>
              <a:buClr>
                <a:srgbClr val="000000"/>
              </a:buClr>
              <a:buFont typeface="Helvetica"/>
              <a:tabLst>
                <a:tab pos="1066800" algn="l"/>
              </a:tabLst>
              <a:defRPr sz="2200">
                <a:latin typeface="Lucida Sans"/>
                <a:ea typeface="Lucida Sans"/>
                <a:cs typeface="Lucida Sans"/>
                <a:sym typeface="Lucida Sans"/>
              </a:defRPr>
            </a:pPr>
            <a:endParaRPr/>
          </a:p>
        </p:txBody>
      </p:sp>
      <p:sp>
        <p:nvSpPr>
          <p:cNvPr id="207" name="Oval"/>
          <p:cNvSpPr/>
          <p:nvPr/>
        </p:nvSpPr>
        <p:spPr>
          <a:xfrm>
            <a:off x="4165600" y="6934200"/>
            <a:ext cx="914400" cy="381000"/>
          </a:xfrm>
          <a:prstGeom prst="ellipse">
            <a:avLst/>
          </a:prstGeom>
          <a:ln w="25400">
            <a:solidFill>
              <a:srgbClr val="8D3124"/>
            </a:solidFill>
            <a:miter lim="400000"/>
          </a:ln>
        </p:spPr>
        <p:txBody>
          <a:bodyPr lIns="139700" tIns="139700" rIns="139700" bIns="139700" anchor="ctr"/>
          <a:lstStyle/>
          <a:p>
            <a:pPr marL="61411" marR="61411">
              <a:lnSpc>
                <a:spcPct val="130000"/>
              </a:lnSpc>
              <a:buClr>
                <a:srgbClr val="000000"/>
              </a:buClr>
              <a:buFont typeface="Helvetica"/>
              <a:tabLst>
                <a:tab pos="1066800" algn="l"/>
              </a:tabLst>
              <a:defRPr sz="2200">
                <a:latin typeface="Lucida Sans"/>
                <a:ea typeface="Lucida Sans"/>
                <a:cs typeface="Lucida Sans"/>
                <a:sym typeface="Lucida Sans"/>
              </a:defRPr>
            </a:pPr>
            <a:endParaRPr/>
          </a:p>
        </p:txBody>
      </p:sp>
      <p:sp>
        <p:nvSpPr>
          <p:cNvPr id="208" name="hospitals’ preference lists"/>
          <p:cNvSpPr txBox="1"/>
          <p:nvPr/>
        </p:nvSpPr>
        <p:spPr>
          <a:xfrm>
            <a:off x="1902916" y="1549400"/>
            <a:ext cx="5461001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hospitals’ preference lists</a:t>
            </a:r>
          </a:p>
        </p:txBody>
      </p:sp>
      <p:sp>
        <p:nvSpPr>
          <p:cNvPr id="209" name="students’ preference lists"/>
          <p:cNvSpPr txBox="1"/>
          <p:nvPr/>
        </p:nvSpPr>
        <p:spPr>
          <a:xfrm>
            <a:off x="1943100" y="5981700"/>
            <a:ext cx="5461000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students’ preference lists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Line"/>
          <p:cNvSpPr/>
          <p:nvPr/>
        </p:nvSpPr>
        <p:spPr>
          <a:xfrm flipV="1">
            <a:off x="825500" y="990572"/>
            <a:ext cx="11366500" cy="28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12" name="Gale–Shapley dem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Gale–Shapley demo</a:t>
            </a:r>
          </a:p>
        </p:txBody>
      </p:sp>
      <p:sp>
        <p:nvSpPr>
          <p:cNvPr id="2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p:graphicFrame>
        <p:nvGraphicFramePr>
          <p:cNvPr id="214" name="Table"/>
          <p:cNvGraphicFramePr/>
          <p:nvPr/>
        </p:nvGraphicFramePr>
        <p:xfrm>
          <a:off x="812800" y="19558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15" name="Table"/>
          <p:cNvGraphicFramePr/>
          <p:nvPr/>
        </p:nvGraphicFramePr>
        <p:xfrm>
          <a:off x="812800" y="64135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16" name="Boston proposes to Val…"/>
          <p:cNvSpPr/>
          <p:nvPr/>
        </p:nvSpPr>
        <p:spPr>
          <a:xfrm>
            <a:off x="8178800" y="4876800"/>
            <a:ext cx="4406900" cy="1536700"/>
          </a:xfrm>
          <a:prstGeom prst="roundRect">
            <a:avLst>
              <a:gd name="adj" fmla="val 12397"/>
            </a:avLst>
          </a:prstGeom>
          <a:solidFill>
            <a:srgbClr val="BABABA"/>
          </a:solid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39700" tIns="139700" rIns="139700" bIns="139700"/>
          <a:lstStyle/>
          <a:p>
            <a: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Boston proposes to Val</a:t>
            </a:r>
          </a:p>
          <a:p>
            <a: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Val rejects</a:t>
            </a:r>
            <a:br/>
            <a:r>
              <a:t>(since she prefers Atlanta)</a:t>
            </a:r>
          </a:p>
        </p:txBody>
      </p:sp>
      <p:sp>
        <p:nvSpPr>
          <p:cNvPr id="217" name="hospitals’ preference lists"/>
          <p:cNvSpPr txBox="1"/>
          <p:nvPr/>
        </p:nvSpPr>
        <p:spPr>
          <a:xfrm>
            <a:off x="1902916" y="1549400"/>
            <a:ext cx="5461001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hospitals’ preference lists</a:t>
            </a:r>
          </a:p>
        </p:txBody>
      </p:sp>
      <p:sp>
        <p:nvSpPr>
          <p:cNvPr id="218" name="students’ preference lists"/>
          <p:cNvSpPr txBox="1"/>
          <p:nvPr/>
        </p:nvSpPr>
        <p:spPr>
          <a:xfrm>
            <a:off x="1943100" y="5981700"/>
            <a:ext cx="5461000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students’ preference lists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Low-income student.  Ranks colleges.…"/>
          <p:cNvSpPr txBox="1">
            <a:spLocks noGrp="1"/>
          </p:cNvSpPr>
          <p:nvPr>
            <p:ph type="body" idx="1"/>
          </p:nvPr>
        </p:nvSpPr>
        <p:spPr>
          <a:xfrm>
            <a:off x="894080" y="2056798"/>
            <a:ext cx="11216640" cy="6188570"/>
          </a:xfrm>
          <a:prstGeom prst="rect">
            <a:avLst/>
          </a:prstGeom>
        </p:spPr>
        <p:txBody>
          <a:bodyPr/>
          <a:lstStyle/>
          <a:p>
            <a:r>
              <a:rPr dirty="0"/>
              <a:t>Low-income student.  </a:t>
            </a:r>
            <a:r>
              <a:rPr dirty="0">
                <a:solidFill>
                  <a:srgbClr val="000000"/>
                </a:solidFill>
              </a:rPr>
              <a:t>Ranks colleges.</a:t>
            </a:r>
          </a:p>
          <a:p>
            <a:r>
              <a:rPr dirty="0"/>
              <a:t>College.  </a:t>
            </a:r>
            <a:r>
              <a:rPr dirty="0">
                <a:solidFill>
                  <a:srgbClr val="000000"/>
                </a:solidFill>
              </a:rPr>
              <a:t>Ranks students willing to admit (and limit).</a:t>
            </a:r>
          </a:p>
          <a:p>
            <a:r>
              <a:rPr dirty="0"/>
              <a:t>Goal.  </a:t>
            </a:r>
            <a:r>
              <a:rPr dirty="0">
                <a:solidFill>
                  <a:srgbClr val="000000"/>
                </a:solidFill>
              </a:rPr>
              <a:t>Match students to colleges.</a:t>
            </a:r>
          </a:p>
        </p:txBody>
      </p:sp>
      <p:pic>
        <p:nvPicPr>
          <p:cNvPr id="641" name="QuestBridge.mov" descr="QuestBridge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06050" y="4015285"/>
            <a:ext cx="6992703" cy="3933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642" name="mGrl8cWgPTxORSIvu3vD9A-QuestBridge-Logo.png" descr="mGrl8cWgPTxORSIvu3vD9A-QuestBridge-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6049" y="4015286"/>
            <a:ext cx="2021463" cy="405303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object 2"/>
          <p:cNvSpPr txBox="1">
            <a:spLocks/>
          </p:cNvSpPr>
          <p:nvPr/>
        </p:nvSpPr>
        <p:spPr>
          <a:xfrm>
            <a:off x="1041775" y="464084"/>
            <a:ext cx="7473728" cy="537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wrap="square" lIns="0" tIns="11953" rIns="0" bIns="0" rtlCol="0" anchor="ctr">
            <a:spAutoFit/>
          </a:bodyPr>
          <a:lstStyle>
            <a:lvl1pPr marL="0" marR="0" indent="0" algn="l" defTabSz="321457" latinLnBrk="0">
              <a:lnSpc>
                <a:spcPts val="26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5078" algn="l"/>
              </a:tabLst>
              <a:defRPr sz="1969" b="0" i="0" u="none" strike="noStrike" cap="none" spc="0" baseline="0">
                <a:solidFill>
                  <a:srgbClr val="000000"/>
                </a:solidFill>
                <a:uFillTx/>
                <a:latin typeface="Futura"/>
                <a:ea typeface="Futura"/>
                <a:cs typeface="Futura"/>
                <a:sym typeface="Futura"/>
              </a:defRPr>
            </a:lvl1pPr>
            <a:lvl2pPr marL="0" marR="0" indent="160729" algn="l" defTabSz="321457" latinLnBrk="0">
              <a:lnSpc>
                <a:spcPts val="26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5078" algn="l"/>
              </a:tabLst>
              <a:defRPr sz="1969" b="0" i="0" u="none" strike="noStrike" cap="none" spc="0" baseline="0">
                <a:solidFill>
                  <a:srgbClr val="000000"/>
                </a:solidFill>
                <a:uFillTx/>
                <a:latin typeface="Futura"/>
                <a:ea typeface="Futura"/>
                <a:cs typeface="Futura"/>
                <a:sym typeface="Futura"/>
              </a:defRPr>
            </a:lvl2pPr>
            <a:lvl3pPr marL="0" marR="0" indent="321457" algn="l" defTabSz="321457" latinLnBrk="0">
              <a:lnSpc>
                <a:spcPts val="26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5078" algn="l"/>
              </a:tabLst>
              <a:defRPr sz="1969" b="0" i="0" u="none" strike="noStrike" cap="none" spc="0" baseline="0">
                <a:solidFill>
                  <a:srgbClr val="000000"/>
                </a:solidFill>
                <a:uFillTx/>
                <a:latin typeface="Futura"/>
                <a:ea typeface="Futura"/>
                <a:cs typeface="Futura"/>
                <a:sym typeface="Futura"/>
              </a:defRPr>
            </a:lvl3pPr>
            <a:lvl4pPr marL="0" marR="0" indent="482186" algn="l" defTabSz="321457" latinLnBrk="0">
              <a:lnSpc>
                <a:spcPts val="26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5078" algn="l"/>
              </a:tabLst>
              <a:defRPr sz="1969" b="0" i="0" u="none" strike="noStrike" cap="none" spc="0" baseline="0">
                <a:solidFill>
                  <a:srgbClr val="000000"/>
                </a:solidFill>
                <a:uFillTx/>
                <a:latin typeface="Futura"/>
                <a:ea typeface="Futura"/>
                <a:cs typeface="Futura"/>
                <a:sym typeface="Futura"/>
              </a:defRPr>
            </a:lvl4pPr>
            <a:lvl5pPr marL="0" marR="0" indent="642915" algn="l" defTabSz="321457" latinLnBrk="0">
              <a:lnSpc>
                <a:spcPts val="26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5078" algn="l"/>
              </a:tabLst>
              <a:defRPr sz="1969" b="0" i="0" u="none" strike="noStrike" cap="none" spc="0" baseline="0">
                <a:solidFill>
                  <a:srgbClr val="000000"/>
                </a:solidFill>
                <a:uFillTx/>
                <a:latin typeface="Futura"/>
                <a:ea typeface="Futura"/>
                <a:cs typeface="Futura"/>
                <a:sym typeface="Futura"/>
              </a:defRPr>
            </a:lvl5pPr>
            <a:lvl6pPr marL="0" marR="0" indent="803643" algn="l" defTabSz="321457" latinLnBrk="0">
              <a:lnSpc>
                <a:spcPts val="26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5078" algn="l"/>
              </a:tabLst>
              <a:defRPr sz="1969" b="0" i="0" u="none" strike="noStrike" cap="none" spc="0" baseline="0">
                <a:solidFill>
                  <a:srgbClr val="000000"/>
                </a:solidFill>
                <a:uFillTx/>
                <a:latin typeface="Futura"/>
                <a:ea typeface="Futura"/>
                <a:cs typeface="Futura"/>
                <a:sym typeface="Futura"/>
              </a:defRPr>
            </a:lvl6pPr>
            <a:lvl7pPr marL="0" marR="0" indent="964372" algn="l" defTabSz="321457" latinLnBrk="0">
              <a:lnSpc>
                <a:spcPts val="26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5078" algn="l"/>
              </a:tabLst>
              <a:defRPr sz="1969" b="0" i="0" u="none" strike="noStrike" cap="none" spc="0" baseline="0">
                <a:solidFill>
                  <a:srgbClr val="000000"/>
                </a:solidFill>
                <a:uFillTx/>
                <a:latin typeface="Futura"/>
                <a:ea typeface="Futura"/>
                <a:cs typeface="Futura"/>
                <a:sym typeface="Futura"/>
              </a:defRPr>
            </a:lvl7pPr>
            <a:lvl8pPr marL="0" marR="0" indent="1125101" algn="l" defTabSz="321457" latinLnBrk="0">
              <a:lnSpc>
                <a:spcPts val="26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5078" algn="l"/>
              </a:tabLst>
              <a:defRPr sz="1969" b="0" i="0" u="none" strike="noStrike" cap="none" spc="0" baseline="0">
                <a:solidFill>
                  <a:srgbClr val="000000"/>
                </a:solidFill>
                <a:uFillTx/>
                <a:latin typeface="Futura"/>
                <a:ea typeface="Futura"/>
                <a:cs typeface="Futura"/>
                <a:sym typeface="Futura"/>
              </a:defRPr>
            </a:lvl8pPr>
            <a:lvl9pPr marL="0" marR="0" indent="1285829" algn="l" defTabSz="321457" latinLnBrk="0">
              <a:lnSpc>
                <a:spcPts val="26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5078" algn="l"/>
              </a:tabLst>
              <a:defRPr sz="1969" b="0" i="0" u="none" strike="noStrike" cap="none" spc="0" baseline="0">
                <a:solidFill>
                  <a:srgbClr val="000000"/>
                </a:solidFill>
                <a:uFillTx/>
                <a:latin typeface="Futura"/>
                <a:ea typeface="Futura"/>
                <a:cs typeface="Futura"/>
                <a:sym typeface="Futura"/>
              </a:defRPr>
            </a:lvl9pPr>
          </a:lstStyle>
          <a:p>
            <a:pPr marL="11953" defTabSz="342898" hangingPunct="1">
              <a:lnSpc>
                <a:spcPct val="100000"/>
              </a:lnSpc>
              <a:spcBef>
                <a:spcPts val="94"/>
              </a:spcBef>
              <a:tabLst>
                <a:tab pos="933446" algn="l"/>
              </a:tabLst>
            </a:pPr>
            <a:r>
              <a:rPr lang="en-US" sz="3413" kern="1200" dirty="0" err="1"/>
              <a:t>Questbridge</a:t>
            </a:r>
            <a:r>
              <a:rPr lang="en-US" sz="3413" kern="1200" dirty="0"/>
              <a:t> national college match</a:t>
            </a:r>
            <a:endParaRPr lang="en-US" sz="3389" dirty="0"/>
          </a:p>
        </p:txBody>
      </p:sp>
    </p:spTree>
    <p:extLst>
      <p:ext uri="{BB962C8B-B14F-4D97-AF65-F5344CB8AC3E}">
        <p14:creationId xmlns:p14="http://schemas.microsoft.com/office/powerpoint/2010/main" val="277113290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641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Line"/>
          <p:cNvSpPr/>
          <p:nvPr/>
        </p:nvSpPr>
        <p:spPr>
          <a:xfrm flipV="1">
            <a:off x="825500" y="990572"/>
            <a:ext cx="11366500" cy="28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21" name="Gale–Shapley dem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Gale–Shapley demo</a:t>
            </a:r>
          </a:p>
        </p:txBody>
      </p:sp>
      <p:sp>
        <p:nvSpPr>
          <p:cNvPr id="2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graphicFrame>
        <p:nvGraphicFramePr>
          <p:cNvPr id="223" name="Table"/>
          <p:cNvGraphicFramePr/>
          <p:nvPr/>
        </p:nvGraphicFramePr>
        <p:xfrm>
          <a:off x="812800" y="19558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24" name="Table"/>
          <p:cNvGraphicFramePr/>
          <p:nvPr/>
        </p:nvGraphicFramePr>
        <p:xfrm>
          <a:off x="812800" y="64135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25" name="Boston proposes to Xavier"/>
          <p:cNvSpPr/>
          <p:nvPr/>
        </p:nvSpPr>
        <p:spPr>
          <a:xfrm>
            <a:off x="8178800" y="4876800"/>
            <a:ext cx="4406900" cy="1536700"/>
          </a:xfrm>
          <a:prstGeom prst="roundRect">
            <a:avLst>
              <a:gd name="adj" fmla="val 12397"/>
            </a:avLst>
          </a:prstGeom>
          <a:solidFill>
            <a:srgbClr val="BABABA"/>
          </a:solid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39700" tIns="139700" rIns="139700" bIns="139700"/>
          <a:lstStyle>
            <a:lvl1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Boston proposes to Xavier</a:t>
            </a:r>
          </a:p>
        </p:txBody>
      </p:sp>
      <p:sp>
        <p:nvSpPr>
          <p:cNvPr id="226" name="Oval"/>
          <p:cNvSpPr/>
          <p:nvPr/>
        </p:nvSpPr>
        <p:spPr>
          <a:xfrm>
            <a:off x="5245100" y="2959100"/>
            <a:ext cx="914400" cy="381000"/>
          </a:xfrm>
          <a:prstGeom prst="ellipse">
            <a:avLst/>
          </a:prstGeom>
          <a:ln w="25400">
            <a:solidFill>
              <a:srgbClr val="8D3124"/>
            </a:solidFill>
            <a:miter lim="400000"/>
          </a:ln>
        </p:spPr>
        <p:txBody>
          <a:bodyPr lIns="139700" tIns="139700" rIns="139700" bIns="139700" anchor="ctr"/>
          <a:lstStyle/>
          <a:p>
            <a:pPr marL="61411" marR="61411">
              <a:lnSpc>
                <a:spcPct val="130000"/>
              </a:lnSpc>
              <a:buClr>
                <a:srgbClr val="000000"/>
              </a:buClr>
              <a:buFont typeface="Helvetica"/>
              <a:tabLst>
                <a:tab pos="1066800" algn="l"/>
              </a:tabLst>
              <a:defRPr sz="2200">
                <a:latin typeface="Lucida Sans"/>
                <a:ea typeface="Lucida Sans"/>
                <a:cs typeface="Lucida Sans"/>
                <a:sym typeface="Lucida Sans"/>
              </a:defRPr>
            </a:pPr>
            <a:endParaRPr/>
          </a:p>
        </p:txBody>
      </p:sp>
      <p:sp>
        <p:nvSpPr>
          <p:cNvPr id="227" name="Oval"/>
          <p:cNvSpPr/>
          <p:nvPr/>
        </p:nvSpPr>
        <p:spPr>
          <a:xfrm>
            <a:off x="1981200" y="7899400"/>
            <a:ext cx="914400" cy="381000"/>
          </a:xfrm>
          <a:prstGeom prst="ellipse">
            <a:avLst/>
          </a:prstGeom>
          <a:ln w="25400">
            <a:solidFill>
              <a:srgbClr val="8D3124"/>
            </a:solidFill>
            <a:miter lim="400000"/>
          </a:ln>
        </p:spPr>
        <p:txBody>
          <a:bodyPr lIns="139700" tIns="139700" rIns="139700" bIns="139700" anchor="ctr"/>
          <a:lstStyle/>
          <a:p>
            <a:pPr marL="61411" marR="61411">
              <a:lnSpc>
                <a:spcPct val="130000"/>
              </a:lnSpc>
              <a:buClr>
                <a:srgbClr val="000000"/>
              </a:buClr>
              <a:buFont typeface="Helvetica"/>
              <a:tabLst>
                <a:tab pos="1066800" algn="l"/>
              </a:tabLst>
              <a:defRPr sz="2200">
                <a:latin typeface="Lucida Sans"/>
                <a:ea typeface="Lucida Sans"/>
                <a:cs typeface="Lucida Sans"/>
                <a:sym typeface="Lucida Sans"/>
              </a:defRPr>
            </a:pPr>
            <a:endParaRPr/>
          </a:p>
        </p:txBody>
      </p:sp>
      <p:sp>
        <p:nvSpPr>
          <p:cNvPr id="228" name="hospitals’ preference lists"/>
          <p:cNvSpPr txBox="1"/>
          <p:nvPr/>
        </p:nvSpPr>
        <p:spPr>
          <a:xfrm>
            <a:off x="1902916" y="1549400"/>
            <a:ext cx="5461001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hospitals’ preference lists</a:t>
            </a:r>
          </a:p>
        </p:txBody>
      </p:sp>
      <p:sp>
        <p:nvSpPr>
          <p:cNvPr id="229" name="students’ preference lists"/>
          <p:cNvSpPr txBox="1"/>
          <p:nvPr/>
        </p:nvSpPr>
        <p:spPr>
          <a:xfrm>
            <a:off x="1943100" y="5981700"/>
            <a:ext cx="5461000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students’ preference lists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Line"/>
          <p:cNvSpPr/>
          <p:nvPr/>
        </p:nvSpPr>
        <p:spPr>
          <a:xfrm flipV="1">
            <a:off x="825500" y="990572"/>
            <a:ext cx="11366500" cy="28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32" name="Gale–Shapley dem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Gale–Shapley demo</a:t>
            </a:r>
          </a:p>
        </p:txBody>
      </p:sp>
      <p:sp>
        <p:nvSpPr>
          <p:cNvPr id="2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graphicFrame>
        <p:nvGraphicFramePr>
          <p:cNvPr id="234" name="Table"/>
          <p:cNvGraphicFramePr/>
          <p:nvPr/>
        </p:nvGraphicFramePr>
        <p:xfrm>
          <a:off x="812800" y="19558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35" name="Table"/>
          <p:cNvGraphicFramePr/>
          <p:nvPr/>
        </p:nvGraphicFramePr>
        <p:xfrm>
          <a:off x="812800" y="64135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36" name="Boston proposes to Xavier…"/>
          <p:cNvSpPr/>
          <p:nvPr/>
        </p:nvSpPr>
        <p:spPr>
          <a:xfrm>
            <a:off x="8178800" y="4876800"/>
            <a:ext cx="4406900" cy="1536700"/>
          </a:xfrm>
          <a:prstGeom prst="roundRect">
            <a:avLst>
              <a:gd name="adj" fmla="val 12397"/>
            </a:avLst>
          </a:prstGeom>
          <a:solidFill>
            <a:srgbClr val="BABABA"/>
          </a:solid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39700" tIns="139700" rIns="139700" bIns="139700"/>
          <a:lstStyle/>
          <a:p>
            <a: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Boston proposes to Xavier</a:t>
            </a:r>
          </a:p>
          <a:p>
            <a: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Xavier accepts</a:t>
            </a:r>
            <a:br/>
            <a:r>
              <a:t>(since previously unmatched)</a:t>
            </a:r>
          </a:p>
        </p:txBody>
      </p:sp>
      <p:sp>
        <p:nvSpPr>
          <p:cNvPr id="237" name="hospitals’ preference lists"/>
          <p:cNvSpPr txBox="1"/>
          <p:nvPr/>
        </p:nvSpPr>
        <p:spPr>
          <a:xfrm>
            <a:off x="1902916" y="1549400"/>
            <a:ext cx="5461001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hospitals’ preference lists</a:t>
            </a:r>
          </a:p>
        </p:txBody>
      </p:sp>
      <p:sp>
        <p:nvSpPr>
          <p:cNvPr id="238" name="students’ preference lists"/>
          <p:cNvSpPr txBox="1"/>
          <p:nvPr/>
        </p:nvSpPr>
        <p:spPr>
          <a:xfrm>
            <a:off x="1943100" y="5981700"/>
            <a:ext cx="5461000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students’ preference lists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Line"/>
          <p:cNvSpPr/>
          <p:nvPr/>
        </p:nvSpPr>
        <p:spPr>
          <a:xfrm flipV="1">
            <a:off x="825500" y="990572"/>
            <a:ext cx="11366500" cy="28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41" name="Gale–Shapley dem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Gale–Shapley demo</a:t>
            </a:r>
          </a:p>
        </p:txBody>
      </p:sp>
      <p:sp>
        <p:nvSpPr>
          <p:cNvPr id="2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  <p:graphicFrame>
        <p:nvGraphicFramePr>
          <p:cNvPr id="243" name="Table"/>
          <p:cNvGraphicFramePr/>
          <p:nvPr/>
        </p:nvGraphicFramePr>
        <p:xfrm>
          <a:off x="812800" y="19558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44" name="Table"/>
          <p:cNvGraphicFramePr/>
          <p:nvPr/>
        </p:nvGraphicFramePr>
        <p:xfrm>
          <a:off x="812800" y="64135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45" name="El Paso proposes to Wayne"/>
          <p:cNvSpPr/>
          <p:nvPr/>
        </p:nvSpPr>
        <p:spPr>
          <a:xfrm>
            <a:off x="8178800" y="4876800"/>
            <a:ext cx="4406900" cy="1536700"/>
          </a:xfrm>
          <a:prstGeom prst="roundRect">
            <a:avLst>
              <a:gd name="adj" fmla="val 12397"/>
            </a:avLst>
          </a:prstGeom>
          <a:solidFill>
            <a:srgbClr val="BABABA"/>
          </a:solid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39700" tIns="139700" rIns="139700" bIns="139700"/>
          <a:lstStyle>
            <a:lvl1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El Paso proposes to Wayne</a:t>
            </a:r>
          </a:p>
        </p:txBody>
      </p:sp>
      <p:sp>
        <p:nvSpPr>
          <p:cNvPr id="246" name="Oval"/>
          <p:cNvSpPr/>
          <p:nvPr/>
        </p:nvSpPr>
        <p:spPr>
          <a:xfrm>
            <a:off x="1981200" y="4419600"/>
            <a:ext cx="914400" cy="381000"/>
          </a:xfrm>
          <a:prstGeom prst="ellipse">
            <a:avLst/>
          </a:prstGeom>
          <a:ln w="25400">
            <a:solidFill>
              <a:srgbClr val="8D3124"/>
            </a:solidFill>
            <a:miter lim="400000"/>
          </a:ln>
        </p:spPr>
        <p:txBody>
          <a:bodyPr lIns="139700" tIns="139700" rIns="139700" bIns="139700" anchor="ctr"/>
          <a:lstStyle/>
          <a:p>
            <a:pPr marL="61411" marR="61411">
              <a:lnSpc>
                <a:spcPct val="130000"/>
              </a:lnSpc>
              <a:buClr>
                <a:srgbClr val="000000"/>
              </a:buClr>
              <a:buFont typeface="Helvetica"/>
              <a:tabLst>
                <a:tab pos="1066800" algn="l"/>
              </a:tabLst>
              <a:defRPr sz="2200">
                <a:latin typeface="Lucida Sans"/>
                <a:ea typeface="Lucida Sans"/>
                <a:cs typeface="Lucida Sans"/>
                <a:sym typeface="Lucida Sans"/>
              </a:defRPr>
            </a:pPr>
            <a:endParaRPr/>
          </a:p>
        </p:txBody>
      </p:sp>
      <p:sp>
        <p:nvSpPr>
          <p:cNvPr id="247" name="Oval"/>
          <p:cNvSpPr/>
          <p:nvPr/>
        </p:nvSpPr>
        <p:spPr>
          <a:xfrm>
            <a:off x="6350000" y="7416800"/>
            <a:ext cx="914400" cy="381000"/>
          </a:xfrm>
          <a:prstGeom prst="ellipse">
            <a:avLst/>
          </a:prstGeom>
          <a:ln w="25400">
            <a:solidFill>
              <a:srgbClr val="8D3124"/>
            </a:solidFill>
            <a:miter lim="400000"/>
          </a:ln>
        </p:spPr>
        <p:txBody>
          <a:bodyPr lIns="139700" tIns="139700" rIns="139700" bIns="139700" anchor="ctr"/>
          <a:lstStyle/>
          <a:p>
            <a:pPr marL="61411" marR="61411">
              <a:lnSpc>
                <a:spcPct val="130000"/>
              </a:lnSpc>
              <a:buClr>
                <a:srgbClr val="000000"/>
              </a:buClr>
              <a:buFont typeface="Helvetica"/>
              <a:tabLst>
                <a:tab pos="1066800" algn="l"/>
              </a:tabLst>
              <a:defRPr sz="2200">
                <a:latin typeface="Lucida Sans"/>
                <a:ea typeface="Lucida Sans"/>
                <a:cs typeface="Lucida Sans"/>
                <a:sym typeface="Lucida Sans"/>
              </a:defRPr>
            </a:pPr>
            <a:endParaRPr/>
          </a:p>
        </p:txBody>
      </p:sp>
      <p:sp>
        <p:nvSpPr>
          <p:cNvPr id="248" name="hospitals’ preference lists"/>
          <p:cNvSpPr txBox="1"/>
          <p:nvPr/>
        </p:nvSpPr>
        <p:spPr>
          <a:xfrm>
            <a:off x="1902916" y="1549400"/>
            <a:ext cx="5461001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hospitals’ preference lists</a:t>
            </a:r>
          </a:p>
        </p:txBody>
      </p:sp>
      <p:sp>
        <p:nvSpPr>
          <p:cNvPr id="249" name="students’ preference lists"/>
          <p:cNvSpPr txBox="1"/>
          <p:nvPr/>
        </p:nvSpPr>
        <p:spPr>
          <a:xfrm>
            <a:off x="1943100" y="5981700"/>
            <a:ext cx="5461000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students’ preference lists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Line"/>
          <p:cNvSpPr/>
          <p:nvPr/>
        </p:nvSpPr>
        <p:spPr>
          <a:xfrm flipV="1">
            <a:off x="825500" y="990572"/>
            <a:ext cx="11366500" cy="28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52" name="Gale–Shapley dem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Gale–Shapley demo</a:t>
            </a:r>
          </a:p>
        </p:txBody>
      </p:sp>
      <p:sp>
        <p:nvSpPr>
          <p:cNvPr id="2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  <p:graphicFrame>
        <p:nvGraphicFramePr>
          <p:cNvPr id="254" name="Table"/>
          <p:cNvGraphicFramePr/>
          <p:nvPr/>
        </p:nvGraphicFramePr>
        <p:xfrm>
          <a:off x="812800" y="19558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55" name="Table"/>
          <p:cNvGraphicFramePr/>
          <p:nvPr/>
        </p:nvGraphicFramePr>
        <p:xfrm>
          <a:off x="812800" y="64135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56" name="El Paso proposes to Wayne…"/>
          <p:cNvSpPr/>
          <p:nvPr/>
        </p:nvSpPr>
        <p:spPr>
          <a:xfrm>
            <a:off x="8178800" y="4876800"/>
            <a:ext cx="4406900" cy="1536700"/>
          </a:xfrm>
          <a:prstGeom prst="roundRect">
            <a:avLst>
              <a:gd name="adj" fmla="val 12397"/>
            </a:avLst>
          </a:prstGeom>
          <a:solidFill>
            <a:srgbClr val="BABABA"/>
          </a:solid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39700" tIns="139700" rIns="139700" bIns="139700"/>
          <a:lstStyle/>
          <a:p>
            <a: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El Paso proposes to Wayne</a:t>
            </a:r>
          </a:p>
          <a:p>
            <a: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Wayne rejects</a:t>
            </a:r>
            <a:br/>
            <a:r>
              <a:t>(since he prefers Chicago)</a:t>
            </a:r>
          </a:p>
        </p:txBody>
      </p:sp>
      <p:sp>
        <p:nvSpPr>
          <p:cNvPr id="257" name="hospitals’ preference lists"/>
          <p:cNvSpPr txBox="1"/>
          <p:nvPr/>
        </p:nvSpPr>
        <p:spPr>
          <a:xfrm>
            <a:off x="1902916" y="1549400"/>
            <a:ext cx="5461001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hospitals’ preference lists</a:t>
            </a:r>
          </a:p>
        </p:txBody>
      </p:sp>
      <p:sp>
        <p:nvSpPr>
          <p:cNvPr id="258" name="students’ preference lists"/>
          <p:cNvSpPr txBox="1"/>
          <p:nvPr/>
        </p:nvSpPr>
        <p:spPr>
          <a:xfrm>
            <a:off x="1943100" y="5981700"/>
            <a:ext cx="5461000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students’ preference lists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Line"/>
          <p:cNvSpPr/>
          <p:nvPr/>
        </p:nvSpPr>
        <p:spPr>
          <a:xfrm flipV="1">
            <a:off x="825500" y="990572"/>
            <a:ext cx="11366500" cy="28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61" name="Gale–Shapley dem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Gale–Shapley demo</a:t>
            </a:r>
          </a:p>
        </p:txBody>
      </p:sp>
      <p:sp>
        <p:nvSpPr>
          <p:cNvPr id="2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graphicFrame>
        <p:nvGraphicFramePr>
          <p:cNvPr id="263" name="Table"/>
          <p:cNvGraphicFramePr/>
          <p:nvPr/>
        </p:nvGraphicFramePr>
        <p:xfrm>
          <a:off x="812800" y="19558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64" name="Table"/>
          <p:cNvGraphicFramePr/>
          <p:nvPr/>
        </p:nvGraphicFramePr>
        <p:xfrm>
          <a:off x="812800" y="64135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65" name="El Paso proposes to Yolanda"/>
          <p:cNvSpPr/>
          <p:nvPr/>
        </p:nvSpPr>
        <p:spPr>
          <a:xfrm>
            <a:off x="8178800" y="4876800"/>
            <a:ext cx="4406900" cy="1536700"/>
          </a:xfrm>
          <a:prstGeom prst="roundRect">
            <a:avLst>
              <a:gd name="adj" fmla="val 12397"/>
            </a:avLst>
          </a:prstGeom>
          <a:solidFill>
            <a:srgbClr val="BABABA"/>
          </a:solid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39700" tIns="139700" rIns="139700" bIns="139700"/>
          <a:lstStyle>
            <a:lvl1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El Paso proposes to Yolanda</a:t>
            </a:r>
          </a:p>
        </p:txBody>
      </p:sp>
      <p:sp>
        <p:nvSpPr>
          <p:cNvPr id="266" name="Oval"/>
          <p:cNvSpPr/>
          <p:nvPr/>
        </p:nvSpPr>
        <p:spPr>
          <a:xfrm>
            <a:off x="3073400" y="4419600"/>
            <a:ext cx="914400" cy="381000"/>
          </a:xfrm>
          <a:prstGeom prst="ellipse">
            <a:avLst/>
          </a:prstGeom>
          <a:ln w="25400">
            <a:solidFill>
              <a:srgbClr val="8D3124"/>
            </a:solidFill>
            <a:miter lim="400000"/>
          </a:ln>
        </p:spPr>
        <p:txBody>
          <a:bodyPr lIns="139700" tIns="139700" rIns="139700" bIns="139700" anchor="ctr"/>
          <a:lstStyle/>
          <a:p>
            <a:pPr marL="61411" marR="61411">
              <a:lnSpc>
                <a:spcPct val="130000"/>
              </a:lnSpc>
              <a:buClr>
                <a:srgbClr val="000000"/>
              </a:buClr>
              <a:buFont typeface="Helvetica"/>
              <a:tabLst>
                <a:tab pos="1066800" algn="l"/>
              </a:tabLst>
              <a:defRPr sz="2200">
                <a:latin typeface="Lucida Sans"/>
                <a:ea typeface="Lucida Sans"/>
                <a:cs typeface="Lucida Sans"/>
                <a:sym typeface="Lucida Sans"/>
              </a:defRPr>
            </a:pPr>
            <a:endParaRPr/>
          </a:p>
        </p:txBody>
      </p:sp>
      <p:sp>
        <p:nvSpPr>
          <p:cNvPr id="267" name="Oval"/>
          <p:cNvSpPr/>
          <p:nvPr/>
        </p:nvSpPr>
        <p:spPr>
          <a:xfrm>
            <a:off x="3048000" y="8369300"/>
            <a:ext cx="914400" cy="381000"/>
          </a:xfrm>
          <a:prstGeom prst="ellipse">
            <a:avLst/>
          </a:prstGeom>
          <a:ln w="25400">
            <a:solidFill>
              <a:srgbClr val="8D3124"/>
            </a:solidFill>
            <a:miter lim="400000"/>
          </a:ln>
        </p:spPr>
        <p:txBody>
          <a:bodyPr lIns="139700" tIns="139700" rIns="139700" bIns="139700" anchor="ctr"/>
          <a:lstStyle/>
          <a:p>
            <a:pPr marL="61411" marR="61411">
              <a:lnSpc>
                <a:spcPct val="130000"/>
              </a:lnSpc>
              <a:buClr>
                <a:srgbClr val="000000"/>
              </a:buClr>
              <a:buFont typeface="Helvetica"/>
              <a:tabLst>
                <a:tab pos="1066800" algn="l"/>
              </a:tabLst>
              <a:defRPr sz="2200">
                <a:latin typeface="Lucida Sans"/>
                <a:ea typeface="Lucida Sans"/>
                <a:cs typeface="Lucida Sans"/>
                <a:sym typeface="Lucida Sans"/>
              </a:defRPr>
            </a:pPr>
            <a:endParaRPr/>
          </a:p>
        </p:txBody>
      </p:sp>
      <p:sp>
        <p:nvSpPr>
          <p:cNvPr id="268" name="hospitals’ preference lists"/>
          <p:cNvSpPr txBox="1"/>
          <p:nvPr/>
        </p:nvSpPr>
        <p:spPr>
          <a:xfrm>
            <a:off x="1902916" y="1549400"/>
            <a:ext cx="5461001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hospitals’ preference lists</a:t>
            </a:r>
          </a:p>
        </p:txBody>
      </p:sp>
      <p:sp>
        <p:nvSpPr>
          <p:cNvPr id="269" name="students’ preference lists"/>
          <p:cNvSpPr txBox="1"/>
          <p:nvPr/>
        </p:nvSpPr>
        <p:spPr>
          <a:xfrm>
            <a:off x="1943100" y="5981700"/>
            <a:ext cx="5461000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students’ preference lists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Line"/>
          <p:cNvSpPr/>
          <p:nvPr/>
        </p:nvSpPr>
        <p:spPr>
          <a:xfrm flipV="1">
            <a:off x="825500" y="990572"/>
            <a:ext cx="11366500" cy="28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72" name="Gale–Shapley dem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Gale–Shapley demo</a:t>
            </a:r>
          </a:p>
        </p:txBody>
      </p:sp>
      <p:sp>
        <p:nvSpPr>
          <p:cNvPr id="2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graphicFrame>
        <p:nvGraphicFramePr>
          <p:cNvPr id="274" name="Table"/>
          <p:cNvGraphicFramePr/>
          <p:nvPr/>
        </p:nvGraphicFramePr>
        <p:xfrm>
          <a:off x="812800" y="19558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75" name="Table"/>
          <p:cNvGraphicFramePr/>
          <p:nvPr/>
        </p:nvGraphicFramePr>
        <p:xfrm>
          <a:off x="812800" y="64135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76" name="El Paso proposes to Yolanda…"/>
          <p:cNvSpPr/>
          <p:nvPr/>
        </p:nvSpPr>
        <p:spPr>
          <a:xfrm>
            <a:off x="8178800" y="4876800"/>
            <a:ext cx="4406900" cy="1536700"/>
          </a:xfrm>
          <a:prstGeom prst="roundRect">
            <a:avLst>
              <a:gd name="adj" fmla="val 12397"/>
            </a:avLst>
          </a:prstGeom>
          <a:solidFill>
            <a:srgbClr val="BABABA"/>
          </a:solid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39700" tIns="139700" rIns="139700" bIns="139700"/>
          <a:lstStyle/>
          <a:p>
            <a: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El Paso proposes to Yolanda</a:t>
            </a:r>
          </a:p>
          <a:p>
            <a: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Yolanda accepts</a:t>
            </a:r>
            <a:br/>
            <a:r>
              <a:t>(and renounces Detroit)</a:t>
            </a:r>
          </a:p>
        </p:txBody>
      </p:sp>
      <p:sp>
        <p:nvSpPr>
          <p:cNvPr id="277" name="hospitals’ preference lists"/>
          <p:cNvSpPr txBox="1"/>
          <p:nvPr/>
        </p:nvSpPr>
        <p:spPr>
          <a:xfrm>
            <a:off x="1902916" y="1549400"/>
            <a:ext cx="5461001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hospitals’ preference lists</a:t>
            </a:r>
          </a:p>
        </p:txBody>
      </p:sp>
      <p:sp>
        <p:nvSpPr>
          <p:cNvPr id="278" name="students’ preference lists"/>
          <p:cNvSpPr txBox="1"/>
          <p:nvPr/>
        </p:nvSpPr>
        <p:spPr>
          <a:xfrm>
            <a:off x="1943100" y="5981700"/>
            <a:ext cx="5461000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students’ preference lists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Line"/>
          <p:cNvSpPr/>
          <p:nvPr/>
        </p:nvSpPr>
        <p:spPr>
          <a:xfrm flipV="1">
            <a:off x="825500" y="990572"/>
            <a:ext cx="11366500" cy="28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81" name="Gale–Shapley dem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Gale–Shapley demo</a:t>
            </a:r>
          </a:p>
        </p:txBody>
      </p:sp>
      <p:sp>
        <p:nvSpPr>
          <p:cNvPr id="2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  <p:graphicFrame>
        <p:nvGraphicFramePr>
          <p:cNvPr id="283" name="Table"/>
          <p:cNvGraphicFramePr/>
          <p:nvPr/>
        </p:nvGraphicFramePr>
        <p:xfrm>
          <a:off x="812800" y="19558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84" name="Table"/>
          <p:cNvGraphicFramePr/>
          <p:nvPr/>
        </p:nvGraphicFramePr>
        <p:xfrm>
          <a:off x="812800" y="64135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85" name="Detroit proposes to Xavier"/>
          <p:cNvSpPr/>
          <p:nvPr/>
        </p:nvSpPr>
        <p:spPr>
          <a:xfrm>
            <a:off x="8178800" y="4876800"/>
            <a:ext cx="4406900" cy="1536700"/>
          </a:xfrm>
          <a:prstGeom prst="roundRect">
            <a:avLst>
              <a:gd name="adj" fmla="val 12397"/>
            </a:avLst>
          </a:prstGeom>
          <a:solidFill>
            <a:srgbClr val="BABABA"/>
          </a:solid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39700" tIns="139700" rIns="139700" bIns="139700"/>
          <a:lstStyle>
            <a:lvl1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Detroit proposes to Xavier</a:t>
            </a:r>
          </a:p>
        </p:txBody>
      </p:sp>
      <p:sp>
        <p:nvSpPr>
          <p:cNvPr id="286" name="Oval"/>
          <p:cNvSpPr/>
          <p:nvPr/>
        </p:nvSpPr>
        <p:spPr>
          <a:xfrm>
            <a:off x="4165600" y="3924300"/>
            <a:ext cx="914400" cy="381000"/>
          </a:xfrm>
          <a:prstGeom prst="ellipse">
            <a:avLst/>
          </a:prstGeom>
          <a:ln w="25400">
            <a:solidFill>
              <a:srgbClr val="8D3124"/>
            </a:solidFill>
            <a:miter lim="400000"/>
          </a:ln>
        </p:spPr>
        <p:txBody>
          <a:bodyPr lIns="139700" tIns="139700" rIns="139700" bIns="139700" anchor="ctr"/>
          <a:lstStyle/>
          <a:p>
            <a:pPr marL="61411" marR="61411">
              <a:lnSpc>
                <a:spcPct val="130000"/>
              </a:lnSpc>
              <a:buClr>
                <a:srgbClr val="000000"/>
              </a:buClr>
              <a:buFont typeface="Helvetica"/>
              <a:tabLst>
                <a:tab pos="1066800" algn="l"/>
              </a:tabLst>
              <a:defRPr sz="2200">
                <a:latin typeface="Lucida Sans"/>
                <a:ea typeface="Lucida Sans"/>
                <a:cs typeface="Lucida Sans"/>
                <a:sym typeface="Lucida Sans"/>
              </a:defRPr>
            </a:pPr>
            <a:endParaRPr/>
          </a:p>
        </p:txBody>
      </p:sp>
      <p:sp>
        <p:nvSpPr>
          <p:cNvPr id="287" name="Oval"/>
          <p:cNvSpPr/>
          <p:nvPr/>
        </p:nvSpPr>
        <p:spPr>
          <a:xfrm>
            <a:off x="4178300" y="7899400"/>
            <a:ext cx="914400" cy="381000"/>
          </a:xfrm>
          <a:prstGeom prst="ellipse">
            <a:avLst/>
          </a:prstGeom>
          <a:ln w="25400">
            <a:solidFill>
              <a:srgbClr val="8D3124"/>
            </a:solidFill>
            <a:miter lim="400000"/>
          </a:ln>
        </p:spPr>
        <p:txBody>
          <a:bodyPr lIns="139700" tIns="139700" rIns="139700" bIns="139700" anchor="ctr"/>
          <a:lstStyle/>
          <a:p>
            <a:pPr marL="61411" marR="61411">
              <a:lnSpc>
                <a:spcPct val="130000"/>
              </a:lnSpc>
              <a:buClr>
                <a:srgbClr val="000000"/>
              </a:buClr>
              <a:buFont typeface="Helvetica"/>
              <a:tabLst>
                <a:tab pos="1066800" algn="l"/>
              </a:tabLst>
              <a:defRPr sz="2200">
                <a:latin typeface="Lucida Sans"/>
                <a:ea typeface="Lucida Sans"/>
                <a:cs typeface="Lucida Sans"/>
                <a:sym typeface="Lucida Sans"/>
              </a:defRPr>
            </a:pPr>
            <a:endParaRPr/>
          </a:p>
        </p:txBody>
      </p:sp>
      <p:sp>
        <p:nvSpPr>
          <p:cNvPr id="288" name="hospitals’ preference lists"/>
          <p:cNvSpPr txBox="1"/>
          <p:nvPr/>
        </p:nvSpPr>
        <p:spPr>
          <a:xfrm>
            <a:off x="1902916" y="1549400"/>
            <a:ext cx="5461001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hospitals’ preference lists</a:t>
            </a:r>
          </a:p>
        </p:txBody>
      </p:sp>
      <p:sp>
        <p:nvSpPr>
          <p:cNvPr id="289" name="students’ preference lists"/>
          <p:cNvSpPr txBox="1"/>
          <p:nvPr/>
        </p:nvSpPr>
        <p:spPr>
          <a:xfrm>
            <a:off x="1943100" y="5981700"/>
            <a:ext cx="5461000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students’ preference lists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Line"/>
          <p:cNvSpPr/>
          <p:nvPr/>
        </p:nvSpPr>
        <p:spPr>
          <a:xfrm flipV="1">
            <a:off x="825500" y="990572"/>
            <a:ext cx="11366500" cy="28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292" name="Gale–Shapley dem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Gale–Shapley demo</a:t>
            </a:r>
          </a:p>
        </p:txBody>
      </p:sp>
      <p:sp>
        <p:nvSpPr>
          <p:cNvPr id="29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p:graphicFrame>
        <p:nvGraphicFramePr>
          <p:cNvPr id="294" name="Table"/>
          <p:cNvGraphicFramePr/>
          <p:nvPr/>
        </p:nvGraphicFramePr>
        <p:xfrm>
          <a:off x="812800" y="19558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95" name="Table"/>
          <p:cNvGraphicFramePr/>
          <p:nvPr/>
        </p:nvGraphicFramePr>
        <p:xfrm>
          <a:off x="812800" y="64135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96" name="Detroit proposes to Xavier…"/>
          <p:cNvSpPr/>
          <p:nvPr/>
        </p:nvSpPr>
        <p:spPr>
          <a:xfrm>
            <a:off x="8178800" y="4876800"/>
            <a:ext cx="4406900" cy="1536700"/>
          </a:xfrm>
          <a:prstGeom prst="roundRect">
            <a:avLst>
              <a:gd name="adj" fmla="val 12397"/>
            </a:avLst>
          </a:prstGeom>
          <a:solidFill>
            <a:srgbClr val="BABABA"/>
          </a:solid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39700" tIns="139700" rIns="139700" bIns="139700"/>
          <a:lstStyle/>
          <a:p>
            <a: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Detroit proposes to Xavier</a:t>
            </a:r>
          </a:p>
          <a:p>
            <a: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Xavier rejects</a:t>
            </a:r>
            <a:br/>
            <a:r>
              <a:t>(since he prefers Boston)</a:t>
            </a:r>
          </a:p>
        </p:txBody>
      </p:sp>
      <p:sp>
        <p:nvSpPr>
          <p:cNvPr id="297" name="hospitals’ preference lists"/>
          <p:cNvSpPr txBox="1"/>
          <p:nvPr/>
        </p:nvSpPr>
        <p:spPr>
          <a:xfrm>
            <a:off x="1902916" y="1549400"/>
            <a:ext cx="5461001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hospitals’ preference lists</a:t>
            </a:r>
          </a:p>
        </p:txBody>
      </p:sp>
      <p:sp>
        <p:nvSpPr>
          <p:cNvPr id="298" name="students’ preference lists"/>
          <p:cNvSpPr txBox="1"/>
          <p:nvPr/>
        </p:nvSpPr>
        <p:spPr>
          <a:xfrm>
            <a:off x="1943100" y="5981700"/>
            <a:ext cx="5461000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students’ preference lists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Line"/>
          <p:cNvSpPr/>
          <p:nvPr/>
        </p:nvSpPr>
        <p:spPr>
          <a:xfrm flipV="1">
            <a:off x="825500" y="990572"/>
            <a:ext cx="11366500" cy="28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301" name="Gale–Shapley dem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Gale–Shapley demo</a:t>
            </a:r>
          </a:p>
        </p:txBody>
      </p:sp>
      <p:sp>
        <p:nvSpPr>
          <p:cNvPr id="3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  <p:graphicFrame>
        <p:nvGraphicFramePr>
          <p:cNvPr id="303" name="Table"/>
          <p:cNvGraphicFramePr/>
          <p:nvPr/>
        </p:nvGraphicFramePr>
        <p:xfrm>
          <a:off x="812800" y="19558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04" name="Table"/>
          <p:cNvGraphicFramePr/>
          <p:nvPr/>
        </p:nvGraphicFramePr>
        <p:xfrm>
          <a:off x="812800" y="64135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05" name="Detroit proposes to Wayne"/>
          <p:cNvSpPr/>
          <p:nvPr/>
        </p:nvSpPr>
        <p:spPr>
          <a:xfrm>
            <a:off x="8178800" y="4876800"/>
            <a:ext cx="4406900" cy="1536700"/>
          </a:xfrm>
          <a:prstGeom prst="roundRect">
            <a:avLst>
              <a:gd name="adj" fmla="val 12397"/>
            </a:avLst>
          </a:prstGeom>
          <a:solidFill>
            <a:srgbClr val="BABABA"/>
          </a:solid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39700" tIns="139700" rIns="139700" bIns="139700"/>
          <a:lstStyle>
            <a:lvl1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Detroit proposes to Wayne</a:t>
            </a:r>
          </a:p>
        </p:txBody>
      </p:sp>
      <p:sp>
        <p:nvSpPr>
          <p:cNvPr id="306" name="Oval"/>
          <p:cNvSpPr/>
          <p:nvPr/>
        </p:nvSpPr>
        <p:spPr>
          <a:xfrm>
            <a:off x="5245100" y="3924300"/>
            <a:ext cx="914400" cy="381000"/>
          </a:xfrm>
          <a:prstGeom prst="ellipse">
            <a:avLst/>
          </a:prstGeom>
          <a:ln w="25400">
            <a:solidFill>
              <a:srgbClr val="8D3124"/>
            </a:solidFill>
            <a:miter lim="400000"/>
          </a:ln>
        </p:spPr>
        <p:txBody>
          <a:bodyPr lIns="139700" tIns="139700" rIns="139700" bIns="139700" anchor="ctr"/>
          <a:lstStyle/>
          <a:p>
            <a:pPr marL="61411" marR="61411">
              <a:lnSpc>
                <a:spcPct val="130000"/>
              </a:lnSpc>
              <a:buClr>
                <a:srgbClr val="000000"/>
              </a:buClr>
              <a:buFont typeface="Helvetica"/>
              <a:tabLst>
                <a:tab pos="1066800" algn="l"/>
              </a:tabLst>
              <a:defRPr sz="2200">
                <a:latin typeface="Lucida Sans"/>
                <a:ea typeface="Lucida Sans"/>
                <a:cs typeface="Lucida Sans"/>
                <a:sym typeface="Lucida Sans"/>
              </a:defRPr>
            </a:pPr>
            <a:endParaRPr/>
          </a:p>
        </p:txBody>
      </p:sp>
      <p:sp>
        <p:nvSpPr>
          <p:cNvPr id="307" name="Oval"/>
          <p:cNvSpPr/>
          <p:nvPr/>
        </p:nvSpPr>
        <p:spPr>
          <a:xfrm>
            <a:off x="4178300" y="7416800"/>
            <a:ext cx="914400" cy="381000"/>
          </a:xfrm>
          <a:prstGeom prst="ellipse">
            <a:avLst/>
          </a:prstGeom>
          <a:ln w="25400">
            <a:solidFill>
              <a:srgbClr val="8D3124"/>
            </a:solidFill>
            <a:miter lim="400000"/>
          </a:ln>
        </p:spPr>
        <p:txBody>
          <a:bodyPr lIns="139700" tIns="139700" rIns="139700" bIns="139700" anchor="ctr"/>
          <a:lstStyle/>
          <a:p>
            <a:pPr marL="61411" marR="61411">
              <a:lnSpc>
                <a:spcPct val="130000"/>
              </a:lnSpc>
              <a:buClr>
                <a:srgbClr val="000000"/>
              </a:buClr>
              <a:buFont typeface="Helvetica"/>
              <a:tabLst>
                <a:tab pos="1066800" algn="l"/>
              </a:tabLst>
              <a:defRPr sz="2200">
                <a:latin typeface="Lucida Sans"/>
                <a:ea typeface="Lucida Sans"/>
                <a:cs typeface="Lucida Sans"/>
                <a:sym typeface="Lucida Sans"/>
              </a:defRPr>
            </a:pPr>
            <a:endParaRPr/>
          </a:p>
        </p:txBody>
      </p:sp>
      <p:sp>
        <p:nvSpPr>
          <p:cNvPr id="308" name="hospitals’ preference lists"/>
          <p:cNvSpPr txBox="1"/>
          <p:nvPr/>
        </p:nvSpPr>
        <p:spPr>
          <a:xfrm>
            <a:off x="1902916" y="1549400"/>
            <a:ext cx="5461001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hospitals’ preference lists</a:t>
            </a:r>
          </a:p>
        </p:txBody>
      </p:sp>
      <p:sp>
        <p:nvSpPr>
          <p:cNvPr id="309" name="students’ preference lists"/>
          <p:cNvSpPr txBox="1"/>
          <p:nvPr/>
        </p:nvSpPr>
        <p:spPr>
          <a:xfrm>
            <a:off x="1943100" y="5981700"/>
            <a:ext cx="5461000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students’ preference lists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Line"/>
          <p:cNvSpPr/>
          <p:nvPr/>
        </p:nvSpPr>
        <p:spPr>
          <a:xfrm flipV="1">
            <a:off x="825500" y="990572"/>
            <a:ext cx="11366500" cy="28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312" name="Gale–Shapley dem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Gale–Shapley demo</a:t>
            </a:r>
          </a:p>
        </p:txBody>
      </p:sp>
      <p:sp>
        <p:nvSpPr>
          <p:cNvPr id="3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/>
          </a:p>
        </p:txBody>
      </p:sp>
      <p:graphicFrame>
        <p:nvGraphicFramePr>
          <p:cNvPr id="314" name="Table"/>
          <p:cNvGraphicFramePr/>
          <p:nvPr/>
        </p:nvGraphicFramePr>
        <p:xfrm>
          <a:off x="812800" y="19558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15" name="Table"/>
          <p:cNvGraphicFramePr/>
          <p:nvPr/>
        </p:nvGraphicFramePr>
        <p:xfrm>
          <a:off x="812800" y="64135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16" name="Detroit proposes to Wayne…"/>
          <p:cNvSpPr/>
          <p:nvPr/>
        </p:nvSpPr>
        <p:spPr>
          <a:xfrm>
            <a:off x="8178800" y="4876800"/>
            <a:ext cx="4406900" cy="1536700"/>
          </a:xfrm>
          <a:prstGeom prst="roundRect">
            <a:avLst>
              <a:gd name="adj" fmla="val 12397"/>
            </a:avLst>
          </a:prstGeom>
          <a:solidFill>
            <a:srgbClr val="BABABA"/>
          </a:solid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39700" tIns="139700" rIns="139700" bIns="139700"/>
          <a:lstStyle/>
          <a:p>
            <a: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Detroit proposes to Wayne</a:t>
            </a:r>
          </a:p>
          <a:p>
            <a: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Wayne rejects</a:t>
            </a:r>
            <a:br/>
            <a:r>
              <a:t>(since he prefers Chicago)</a:t>
            </a:r>
          </a:p>
        </p:txBody>
      </p:sp>
      <p:sp>
        <p:nvSpPr>
          <p:cNvPr id="317" name="hospitals’ preference lists"/>
          <p:cNvSpPr txBox="1"/>
          <p:nvPr/>
        </p:nvSpPr>
        <p:spPr>
          <a:xfrm>
            <a:off x="1902916" y="1549400"/>
            <a:ext cx="5461001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hospitals’ preference lists</a:t>
            </a:r>
          </a:p>
        </p:txBody>
      </p:sp>
      <p:sp>
        <p:nvSpPr>
          <p:cNvPr id="318" name="students’ preference lists"/>
          <p:cNvSpPr txBox="1"/>
          <p:nvPr/>
        </p:nvSpPr>
        <p:spPr>
          <a:xfrm>
            <a:off x="1943100" y="5981700"/>
            <a:ext cx="5461000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students’ preference lists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Lloyd Shapley.  Stable matching theory and Gale–Shapley algorithm.…"/>
          <p:cNvSpPr txBox="1">
            <a:spLocks noGrp="1"/>
          </p:cNvSpPr>
          <p:nvPr>
            <p:ph type="body" idx="1"/>
          </p:nvPr>
        </p:nvSpPr>
        <p:spPr>
          <a:xfrm>
            <a:off x="829412" y="1564202"/>
            <a:ext cx="11216640" cy="6188570"/>
          </a:xfrm>
          <a:prstGeom prst="rect">
            <a:avLst/>
          </a:prstGeom>
        </p:spPr>
        <p:txBody>
          <a:bodyPr/>
          <a:lstStyle/>
          <a:p>
            <a:r>
              <a:rPr dirty="0"/>
              <a:t>Lloyd Shapley.  </a:t>
            </a:r>
            <a:r>
              <a:rPr dirty="0">
                <a:solidFill>
                  <a:srgbClr val="000000"/>
                </a:solidFill>
              </a:rPr>
              <a:t>Stable matching theory and Gale–Shapley algorithm.</a:t>
            </a:r>
          </a:p>
          <a:p>
            <a:br>
              <a:rPr dirty="0">
                <a:solidFill>
                  <a:srgbClr val="000000"/>
                </a:solidFill>
              </a:rPr>
            </a:br>
            <a:br>
              <a:rPr dirty="0">
                <a:solidFill>
                  <a:srgbClr val="000000"/>
                </a:solidFill>
              </a:rPr>
            </a:br>
            <a:br>
              <a:rPr dirty="0">
                <a:solidFill>
                  <a:srgbClr val="000000"/>
                </a:solidFill>
              </a:rPr>
            </a:br>
            <a:br>
              <a:rPr dirty="0">
                <a:solidFill>
                  <a:srgbClr val="000000"/>
                </a:solidFill>
              </a:rPr>
            </a:br>
            <a:br>
              <a:rPr dirty="0">
                <a:solidFill>
                  <a:srgbClr val="000000"/>
                </a:solidFill>
              </a:rPr>
            </a:br>
            <a:br>
              <a:rPr dirty="0">
                <a:solidFill>
                  <a:srgbClr val="000000"/>
                </a:solidFill>
              </a:rPr>
            </a:br>
            <a:br>
              <a:rPr dirty="0">
                <a:solidFill>
                  <a:srgbClr val="000000"/>
                </a:solidFill>
              </a:rPr>
            </a:br>
            <a:r>
              <a:rPr dirty="0"/>
              <a:t>Alvin Roth.  </a:t>
            </a:r>
            <a:r>
              <a:rPr dirty="0">
                <a:solidFill>
                  <a:srgbClr val="000000"/>
                </a:solidFill>
              </a:rPr>
              <a:t>Applied Gale–Shapley to matching med-school students with hospitals, students with schools, and organ donors with patients.</a:t>
            </a:r>
          </a:p>
        </p:txBody>
      </p:sp>
      <p:grpSp>
        <p:nvGrpSpPr>
          <p:cNvPr id="597" name="Group"/>
          <p:cNvGrpSpPr/>
          <p:nvPr/>
        </p:nvGrpSpPr>
        <p:grpSpPr>
          <a:xfrm>
            <a:off x="4272257" y="6174057"/>
            <a:ext cx="1458619" cy="2135329"/>
            <a:chOff x="0" y="0"/>
            <a:chExt cx="1944824" cy="2847105"/>
          </a:xfrm>
        </p:grpSpPr>
        <p:sp>
          <p:nvSpPr>
            <p:cNvPr id="595" name="Lloyd Shapley"/>
            <p:cNvSpPr txBox="1"/>
            <p:nvPr/>
          </p:nvSpPr>
          <p:spPr>
            <a:xfrm>
              <a:off x="0" y="2562925"/>
              <a:ext cx="1944824" cy="2841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>
                  <a:solidFill>
                    <a:srgbClr val="000000"/>
                  </a:solidFill>
                  <a:latin typeface="Lucida Grande"/>
                  <a:ea typeface="Lucida Grande"/>
                  <a:cs typeface="Lucida Grande"/>
                  <a:sym typeface="Lucida Grande"/>
                </a:defRPr>
              </a:lvl1pPr>
            </a:lstStyle>
            <a:p>
              <a:pPr algn="ctr" defTabSz="1087115">
                <a:lnSpc>
                  <a:spcPct val="130000"/>
                </a:lnSpc>
                <a:buClr>
                  <a:srgbClr val="000000"/>
                </a:buClr>
                <a:tabLst>
                  <a:tab pos="800096" algn="l"/>
                </a:tabLst>
              </a:pPr>
              <a:r>
                <a:t>Lloyd Shapley</a:t>
              </a:r>
            </a:p>
          </p:txBody>
        </p:sp>
        <p:pic>
          <p:nvPicPr>
            <p:cNvPr id="596" name="stable-matching-nobel-prize.jpg" descr="stable-matching-nobel-prize.jpg"/>
            <p:cNvPicPr>
              <a:picLocks noChangeAspect="1"/>
            </p:cNvPicPr>
            <p:nvPr/>
          </p:nvPicPr>
          <p:blipFill>
            <a:blip r:embed="rId3"/>
            <a:srcRect r="50000"/>
            <a:stretch>
              <a:fillRect/>
            </a:stretch>
          </p:blipFill>
          <p:spPr>
            <a:xfrm>
              <a:off x="0" y="0"/>
              <a:ext cx="1924914" cy="24994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98" name="Nobel_medal.png" descr="Nobel_medal.png"/>
          <p:cNvPicPr>
            <a:picLocks noChangeAspect="1"/>
          </p:cNvPicPr>
          <p:nvPr/>
        </p:nvPicPr>
        <p:blipFill>
          <a:blip r:embed="rId4"/>
          <a:srcRect l="210" r="194" b="207"/>
          <a:stretch>
            <a:fillRect/>
          </a:stretch>
        </p:blipFill>
        <p:spPr>
          <a:xfrm>
            <a:off x="7836746" y="6889027"/>
            <a:ext cx="864671" cy="8663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32" h="21550" extrusionOk="0">
                <a:moveTo>
                  <a:pt x="10147" y="34"/>
                </a:moveTo>
                <a:cubicBezTo>
                  <a:pt x="10112" y="53"/>
                  <a:pt x="10033" y="64"/>
                  <a:pt x="9957" y="64"/>
                </a:cubicBezTo>
                <a:cubicBezTo>
                  <a:pt x="9813" y="64"/>
                  <a:pt x="9294" y="116"/>
                  <a:pt x="9058" y="153"/>
                </a:cubicBezTo>
                <a:cubicBezTo>
                  <a:pt x="8531" y="234"/>
                  <a:pt x="7618" y="441"/>
                  <a:pt x="7413" y="530"/>
                </a:cubicBezTo>
                <a:cubicBezTo>
                  <a:pt x="7357" y="555"/>
                  <a:pt x="7216" y="609"/>
                  <a:pt x="7099" y="649"/>
                </a:cubicBezTo>
                <a:cubicBezTo>
                  <a:pt x="6657" y="798"/>
                  <a:pt x="6310" y="945"/>
                  <a:pt x="5783" y="1211"/>
                </a:cubicBezTo>
                <a:cubicBezTo>
                  <a:pt x="5353" y="1429"/>
                  <a:pt x="5220" y="1507"/>
                  <a:pt x="5133" y="1582"/>
                </a:cubicBezTo>
                <a:cubicBezTo>
                  <a:pt x="5095" y="1614"/>
                  <a:pt x="5055" y="1641"/>
                  <a:pt x="5045" y="1641"/>
                </a:cubicBezTo>
                <a:cubicBezTo>
                  <a:pt x="4979" y="1641"/>
                  <a:pt x="3917" y="2412"/>
                  <a:pt x="3729" y="2596"/>
                </a:cubicBezTo>
                <a:cubicBezTo>
                  <a:pt x="3673" y="2651"/>
                  <a:pt x="3551" y="2766"/>
                  <a:pt x="3459" y="2848"/>
                </a:cubicBezTo>
                <a:cubicBezTo>
                  <a:pt x="3233" y="3048"/>
                  <a:pt x="2754" y="3532"/>
                  <a:pt x="2655" y="3662"/>
                </a:cubicBezTo>
                <a:cubicBezTo>
                  <a:pt x="2611" y="3720"/>
                  <a:pt x="2505" y="3850"/>
                  <a:pt x="2421" y="3951"/>
                </a:cubicBezTo>
                <a:cubicBezTo>
                  <a:pt x="2242" y="4164"/>
                  <a:pt x="1912" y="4600"/>
                  <a:pt x="1895" y="4647"/>
                </a:cubicBezTo>
                <a:cubicBezTo>
                  <a:pt x="1888" y="4664"/>
                  <a:pt x="1827" y="4763"/>
                  <a:pt x="1756" y="4869"/>
                </a:cubicBezTo>
                <a:cubicBezTo>
                  <a:pt x="1526" y="5207"/>
                  <a:pt x="1308" y="5585"/>
                  <a:pt x="1083" y="6053"/>
                </a:cubicBezTo>
                <a:cubicBezTo>
                  <a:pt x="853" y="6534"/>
                  <a:pt x="851" y="6547"/>
                  <a:pt x="711" y="6920"/>
                </a:cubicBezTo>
                <a:cubicBezTo>
                  <a:pt x="85" y="8577"/>
                  <a:pt x="-130" y="10328"/>
                  <a:pt x="75" y="12065"/>
                </a:cubicBezTo>
                <a:cubicBezTo>
                  <a:pt x="106" y="12332"/>
                  <a:pt x="185" y="12835"/>
                  <a:pt x="228" y="13035"/>
                </a:cubicBezTo>
                <a:cubicBezTo>
                  <a:pt x="282" y="13284"/>
                  <a:pt x="320" y="13425"/>
                  <a:pt x="338" y="13465"/>
                </a:cubicBezTo>
                <a:cubicBezTo>
                  <a:pt x="348" y="13488"/>
                  <a:pt x="363" y="13543"/>
                  <a:pt x="374" y="13590"/>
                </a:cubicBezTo>
                <a:cubicBezTo>
                  <a:pt x="419" y="13779"/>
                  <a:pt x="497" y="14046"/>
                  <a:pt x="594" y="14316"/>
                </a:cubicBezTo>
                <a:cubicBezTo>
                  <a:pt x="635" y="14433"/>
                  <a:pt x="675" y="14544"/>
                  <a:pt x="681" y="14568"/>
                </a:cubicBezTo>
                <a:cubicBezTo>
                  <a:pt x="688" y="14591"/>
                  <a:pt x="711" y="14653"/>
                  <a:pt x="732" y="14701"/>
                </a:cubicBezTo>
                <a:cubicBezTo>
                  <a:pt x="754" y="14749"/>
                  <a:pt x="776" y="14803"/>
                  <a:pt x="776" y="14819"/>
                </a:cubicBezTo>
                <a:cubicBezTo>
                  <a:pt x="777" y="14836"/>
                  <a:pt x="789" y="14863"/>
                  <a:pt x="806" y="14886"/>
                </a:cubicBezTo>
                <a:cubicBezTo>
                  <a:pt x="823" y="14909"/>
                  <a:pt x="842" y="14943"/>
                  <a:pt x="842" y="14960"/>
                </a:cubicBezTo>
                <a:cubicBezTo>
                  <a:pt x="842" y="14998"/>
                  <a:pt x="1232" y="15810"/>
                  <a:pt x="1259" y="15826"/>
                </a:cubicBezTo>
                <a:cubicBezTo>
                  <a:pt x="1269" y="15833"/>
                  <a:pt x="1280" y="15860"/>
                  <a:pt x="1281" y="15886"/>
                </a:cubicBezTo>
                <a:cubicBezTo>
                  <a:pt x="1281" y="15911"/>
                  <a:pt x="1322" y="15993"/>
                  <a:pt x="1368" y="16063"/>
                </a:cubicBezTo>
                <a:cubicBezTo>
                  <a:pt x="1414" y="16133"/>
                  <a:pt x="1449" y="16198"/>
                  <a:pt x="1449" y="16211"/>
                </a:cubicBezTo>
                <a:cubicBezTo>
                  <a:pt x="1449" y="16224"/>
                  <a:pt x="1471" y="16258"/>
                  <a:pt x="1500" y="16285"/>
                </a:cubicBezTo>
                <a:cubicBezTo>
                  <a:pt x="1529" y="16313"/>
                  <a:pt x="1551" y="16348"/>
                  <a:pt x="1551" y="16359"/>
                </a:cubicBezTo>
                <a:cubicBezTo>
                  <a:pt x="1551" y="16371"/>
                  <a:pt x="1587" y="16426"/>
                  <a:pt x="1624" y="16485"/>
                </a:cubicBezTo>
                <a:cubicBezTo>
                  <a:pt x="1662" y="16544"/>
                  <a:pt x="1700" y="16613"/>
                  <a:pt x="1712" y="16633"/>
                </a:cubicBezTo>
                <a:cubicBezTo>
                  <a:pt x="1723" y="16654"/>
                  <a:pt x="1772" y="16725"/>
                  <a:pt x="1822" y="16796"/>
                </a:cubicBezTo>
                <a:cubicBezTo>
                  <a:pt x="1871" y="16867"/>
                  <a:pt x="1909" y="16930"/>
                  <a:pt x="1909" y="16937"/>
                </a:cubicBezTo>
                <a:cubicBezTo>
                  <a:pt x="1909" y="16944"/>
                  <a:pt x="1940" y="16989"/>
                  <a:pt x="1975" y="17033"/>
                </a:cubicBezTo>
                <a:cubicBezTo>
                  <a:pt x="2010" y="17078"/>
                  <a:pt x="2041" y="17115"/>
                  <a:pt x="2041" y="17122"/>
                </a:cubicBezTo>
                <a:cubicBezTo>
                  <a:pt x="2041" y="17128"/>
                  <a:pt x="2062" y="17163"/>
                  <a:pt x="2092" y="17196"/>
                </a:cubicBezTo>
                <a:cubicBezTo>
                  <a:pt x="2122" y="17229"/>
                  <a:pt x="2168" y="17288"/>
                  <a:pt x="2194" y="17329"/>
                </a:cubicBezTo>
                <a:cubicBezTo>
                  <a:pt x="2221" y="17370"/>
                  <a:pt x="2271" y="17435"/>
                  <a:pt x="2304" y="17470"/>
                </a:cubicBezTo>
                <a:cubicBezTo>
                  <a:pt x="2337" y="17505"/>
                  <a:pt x="2394" y="17572"/>
                  <a:pt x="2428" y="17618"/>
                </a:cubicBezTo>
                <a:cubicBezTo>
                  <a:pt x="2462" y="17664"/>
                  <a:pt x="2539" y="17756"/>
                  <a:pt x="2604" y="17825"/>
                </a:cubicBezTo>
                <a:cubicBezTo>
                  <a:pt x="2668" y="17894"/>
                  <a:pt x="2727" y="17966"/>
                  <a:pt x="2735" y="17981"/>
                </a:cubicBezTo>
                <a:cubicBezTo>
                  <a:pt x="2743" y="17995"/>
                  <a:pt x="2807" y="18064"/>
                  <a:pt x="2874" y="18136"/>
                </a:cubicBezTo>
                <a:cubicBezTo>
                  <a:pt x="2941" y="18208"/>
                  <a:pt x="3007" y="18276"/>
                  <a:pt x="3020" y="18292"/>
                </a:cubicBezTo>
                <a:cubicBezTo>
                  <a:pt x="3033" y="18307"/>
                  <a:pt x="3099" y="18374"/>
                  <a:pt x="3166" y="18432"/>
                </a:cubicBezTo>
                <a:cubicBezTo>
                  <a:pt x="3233" y="18491"/>
                  <a:pt x="3367" y="18616"/>
                  <a:pt x="3466" y="18714"/>
                </a:cubicBezTo>
                <a:cubicBezTo>
                  <a:pt x="3565" y="18812"/>
                  <a:pt x="3673" y="18910"/>
                  <a:pt x="3700" y="18928"/>
                </a:cubicBezTo>
                <a:cubicBezTo>
                  <a:pt x="3727" y="18947"/>
                  <a:pt x="3755" y="18982"/>
                  <a:pt x="3766" y="19010"/>
                </a:cubicBezTo>
                <a:cubicBezTo>
                  <a:pt x="3776" y="19038"/>
                  <a:pt x="3813" y="19072"/>
                  <a:pt x="3846" y="19084"/>
                </a:cubicBezTo>
                <a:cubicBezTo>
                  <a:pt x="3879" y="19096"/>
                  <a:pt x="3923" y="19131"/>
                  <a:pt x="3948" y="19165"/>
                </a:cubicBezTo>
                <a:cubicBezTo>
                  <a:pt x="3974" y="19200"/>
                  <a:pt x="4003" y="19232"/>
                  <a:pt x="4014" y="19232"/>
                </a:cubicBezTo>
                <a:cubicBezTo>
                  <a:pt x="4039" y="19232"/>
                  <a:pt x="4231" y="19376"/>
                  <a:pt x="4241" y="19402"/>
                </a:cubicBezTo>
                <a:cubicBezTo>
                  <a:pt x="4245" y="19413"/>
                  <a:pt x="4265" y="19417"/>
                  <a:pt x="4277" y="19417"/>
                </a:cubicBezTo>
                <a:cubicBezTo>
                  <a:pt x="4290" y="19417"/>
                  <a:pt x="4332" y="19452"/>
                  <a:pt x="4380" y="19491"/>
                </a:cubicBezTo>
                <a:cubicBezTo>
                  <a:pt x="4451" y="19550"/>
                  <a:pt x="4611" y="19661"/>
                  <a:pt x="4818" y="19795"/>
                </a:cubicBezTo>
                <a:cubicBezTo>
                  <a:pt x="4837" y="19807"/>
                  <a:pt x="4880" y="19832"/>
                  <a:pt x="4913" y="19854"/>
                </a:cubicBezTo>
                <a:cubicBezTo>
                  <a:pt x="4947" y="19876"/>
                  <a:pt x="5013" y="19920"/>
                  <a:pt x="5059" y="19950"/>
                </a:cubicBezTo>
                <a:cubicBezTo>
                  <a:pt x="5106" y="19980"/>
                  <a:pt x="5150" y="20018"/>
                  <a:pt x="5162" y="20032"/>
                </a:cubicBezTo>
                <a:cubicBezTo>
                  <a:pt x="5203" y="20079"/>
                  <a:pt x="5792" y="20384"/>
                  <a:pt x="6178" y="20565"/>
                </a:cubicBezTo>
                <a:cubicBezTo>
                  <a:pt x="6359" y="20649"/>
                  <a:pt x="6770" y="20827"/>
                  <a:pt x="6770" y="20816"/>
                </a:cubicBezTo>
                <a:cubicBezTo>
                  <a:pt x="6770" y="20810"/>
                  <a:pt x="6785" y="20812"/>
                  <a:pt x="6799" y="20824"/>
                </a:cubicBezTo>
                <a:cubicBezTo>
                  <a:pt x="6813" y="20836"/>
                  <a:pt x="6947" y="20885"/>
                  <a:pt x="7091" y="20935"/>
                </a:cubicBezTo>
                <a:cubicBezTo>
                  <a:pt x="7236" y="20985"/>
                  <a:pt x="7363" y="21036"/>
                  <a:pt x="7376" y="21046"/>
                </a:cubicBezTo>
                <a:cubicBezTo>
                  <a:pt x="7433" y="21090"/>
                  <a:pt x="8117" y="21265"/>
                  <a:pt x="8582" y="21357"/>
                </a:cubicBezTo>
                <a:cubicBezTo>
                  <a:pt x="8950" y="21429"/>
                  <a:pt x="9499" y="21501"/>
                  <a:pt x="9876" y="21527"/>
                </a:cubicBezTo>
                <a:cubicBezTo>
                  <a:pt x="10752" y="21588"/>
                  <a:pt x="11792" y="21525"/>
                  <a:pt x="12646" y="21357"/>
                </a:cubicBezTo>
                <a:cubicBezTo>
                  <a:pt x="13117" y="21264"/>
                  <a:pt x="13769" y="21099"/>
                  <a:pt x="13860" y="21046"/>
                </a:cubicBezTo>
                <a:cubicBezTo>
                  <a:pt x="13882" y="21033"/>
                  <a:pt x="14026" y="20969"/>
                  <a:pt x="14189" y="20913"/>
                </a:cubicBezTo>
                <a:cubicBezTo>
                  <a:pt x="14351" y="20856"/>
                  <a:pt x="14608" y="20761"/>
                  <a:pt x="14759" y="20698"/>
                </a:cubicBezTo>
                <a:cubicBezTo>
                  <a:pt x="15098" y="20557"/>
                  <a:pt x="15914" y="20147"/>
                  <a:pt x="16038" y="20054"/>
                </a:cubicBezTo>
                <a:cubicBezTo>
                  <a:pt x="16088" y="20016"/>
                  <a:pt x="16282" y="19881"/>
                  <a:pt x="16469" y="19758"/>
                </a:cubicBezTo>
                <a:cubicBezTo>
                  <a:pt x="17010" y="19402"/>
                  <a:pt x="17285" y="19188"/>
                  <a:pt x="17741" y="18766"/>
                </a:cubicBezTo>
                <a:cubicBezTo>
                  <a:pt x="18070" y="18460"/>
                  <a:pt x="18471" y="18056"/>
                  <a:pt x="18581" y="17914"/>
                </a:cubicBezTo>
                <a:cubicBezTo>
                  <a:pt x="18620" y="17865"/>
                  <a:pt x="18771" y="17680"/>
                  <a:pt x="18910" y="17507"/>
                </a:cubicBezTo>
                <a:cubicBezTo>
                  <a:pt x="19175" y="17178"/>
                  <a:pt x="19334" y="16960"/>
                  <a:pt x="19334" y="16937"/>
                </a:cubicBezTo>
                <a:cubicBezTo>
                  <a:pt x="19334" y="16929"/>
                  <a:pt x="19389" y="16849"/>
                  <a:pt x="19451" y="16759"/>
                </a:cubicBezTo>
                <a:cubicBezTo>
                  <a:pt x="19836" y="16201"/>
                  <a:pt x="20245" y="15403"/>
                  <a:pt x="20518" y="14679"/>
                </a:cubicBezTo>
                <a:cubicBezTo>
                  <a:pt x="21470" y="12156"/>
                  <a:pt x="21470" y="9442"/>
                  <a:pt x="20518" y="6920"/>
                </a:cubicBezTo>
                <a:cubicBezTo>
                  <a:pt x="20248" y="6203"/>
                  <a:pt x="19828" y="5379"/>
                  <a:pt x="19451" y="4832"/>
                </a:cubicBezTo>
                <a:cubicBezTo>
                  <a:pt x="19389" y="4741"/>
                  <a:pt x="19334" y="4663"/>
                  <a:pt x="19334" y="4654"/>
                </a:cubicBezTo>
                <a:cubicBezTo>
                  <a:pt x="19334" y="4634"/>
                  <a:pt x="18949" y="4124"/>
                  <a:pt x="18815" y="3966"/>
                </a:cubicBezTo>
                <a:cubicBezTo>
                  <a:pt x="18759" y="3899"/>
                  <a:pt x="18646" y="3758"/>
                  <a:pt x="18559" y="3655"/>
                </a:cubicBezTo>
                <a:cubicBezTo>
                  <a:pt x="18362" y="3419"/>
                  <a:pt x="18140" y="3169"/>
                  <a:pt x="18099" y="3144"/>
                </a:cubicBezTo>
                <a:cubicBezTo>
                  <a:pt x="18082" y="3133"/>
                  <a:pt x="17996" y="3058"/>
                  <a:pt x="17909" y="2973"/>
                </a:cubicBezTo>
                <a:cubicBezTo>
                  <a:pt x="17623" y="2696"/>
                  <a:pt x="17381" y="2469"/>
                  <a:pt x="17302" y="2411"/>
                </a:cubicBezTo>
                <a:cubicBezTo>
                  <a:pt x="17260" y="2379"/>
                  <a:pt x="17181" y="2323"/>
                  <a:pt x="17134" y="2285"/>
                </a:cubicBezTo>
                <a:cubicBezTo>
                  <a:pt x="17009" y="2182"/>
                  <a:pt x="16599" y="1896"/>
                  <a:pt x="16359" y="1744"/>
                </a:cubicBezTo>
                <a:cubicBezTo>
                  <a:pt x="16244" y="1672"/>
                  <a:pt x="16115" y="1584"/>
                  <a:pt x="16074" y="1552"/>
                </a:cubicBezTo>
                <a:cubicBezTo>
                  <a:pt x="16005" y="1498"/>
                  <a:pt x="15229" y="1094"/>
                  <a:pt x="15022" y="1004"/>
                </a:cubicBezTo>
                <a:cubicBezTo>
                  <a:pt x="14933" y="965"/>
                  <a:pt x="14863" y="935"/>
                  <a:pt x="14700" y="863"/>
                </a:cubicBezTo>
                <a:cubicBezTo>
                  <a:pt x="14592" y="816"/>
                  <a:pt x="14266" y="693"/>
                  <a:pt x="14174" y="664"/>
                </a:cubicBezTo>
                <a:cubicBezTo>
                  <a:pt x="14128" y="649"/>
                  <a:pt x="14021" y="608"/>
                  <a:pt x="13940" y="575"/>
                </a:cubicBezTo>
                <a:cubicBezTo>
                  <a:pt x="13632" y="448"/>
                  <a:pt x="12791" y="245"/>
                  <a:pt x="12193" y="153"/>
                </a:cubicBezTo>
                <a:cubicBezTo>
                  <a:pt x="11986" y="121"/>
                  <a:pt x="11398" y="64"/>
                  <a:pt x="11258" y="64"/>
                </a:cubicBezTo>
                <a:cubicBezTo>
                  <a:pt x="11193" y="64"/>
                  <a:pt x="11115" y="52"/>
                  <a:pt x="11082" y="34"/>
                </a:cubicBezTo>
                <a:cubicBezTo>
                  <a:pt x="10995" y="-12"/>
                  <a:pt x="10234" y="-12"/>
                  <a:pt x="10147" y="3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605" name="Group"/>
          <p:cNvGrpSpPr/>
          <p:nvPr/>
        </p:nvGrpSpPr>
        <p:grpSpPr>
          <a:xfrm>
            <a:off x="3398939" y="2231586"/>
            <a:ext cx="6893340" cy="1723728"/>
            <a:chOff x="0" y="0"/>
            <a:chExt cx="9191118" cy="2298302"/>
          </a:xfrm>
        </p:grpSpPr>
        <p:grpSp>
          <p:nvGrpSpPr>
            <p:cNvPr id="601" name="Group"/>
            <p:cNvGrpSpPr/>
            <p:nvPr/>
          </p:nvGrpSpPr>
          <p:grpSpPr>
            <a:xfrm>
              <a:off x="0" y="0"/>
              <a:ext cx="6193550" cy="2298303"/>
              <a:chOff x="0" y="0"/>
              <a:chExt cx="6193549" cy="2298302"/>
            </a:xfrm>
          </p:grpSpPr>
          <p:sp>
            <p:nvSpPr>
              <p:cNvPr id="599" name="Rectangle"/>
              <p:cNvSpPr/>
              <p:nvPr/>
            </p:nvSpPr>
            <p:spPr>
              <a:xfrm>
                <a:off x="0" y="0"/>
                <a:ext cx="6193550" cy="2298303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46058" marR="46058" defTabSz="342898">
                  <a:lnSpc>
                    <a:spcPct val="130000"/>
                  </a:lnSpc>
                  <a:buClr>
                    <a:srgbClr val="000000"/>
                  </a:buClr>
                  <a:tabLst>
                    <a:tab pos="800096" algn="l"/>
                  </a:tabLst>
                  <a:defRPr sz="2200">
                    <a:solidFill>
                      <a:srgbClr val="000000"/>
                    </a:solidFill>
                  </a:defRPr>
                </a:pPr>
                <a:endParaRPr sz="1650">
                  <a:latin typeface="Lucida Sans"/>
                  <a:sym typeface="Lucida Sans"/>
                </a:endParaRPr>
              </a:p>
            </p:txBody>
          </p:sp>
          <p:pic>
            <p:nvPicPr>
              <p:cNvPr id="600" name="galeshapley.pdf" descr="galeshapley.pdf"/>
              <p:cNvPicPr>
                <a:picLocks noChangeAspect="1"/>
              </p:cNvPicPr>
              <p:nvPr/>
            </p:nvPicPr>
            <p:blipFill>
              <a:blip r:embed="rId5"/>
              <a:srcRect l="11619" t="14089" r="10100" b="70442"/>
              <a:stretch>
                <a:fillRect/>
              </a:stretch>
            </p:blipFill>
            <p:spPr>
              <a:xfrm>
                <a:off x="265071" y="285005"/>
                <a:ext cx="5688619" cy="168357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04" name="Group"/>
            <p:cNvGrpSpPr/>
            <p:nvPr/>
          </p:nvGrpSpPr>
          <p:grpSpPr>
            <a:xfrm>
              <a:off x="5957048" y="844133"/>
              <a:ext cx="3234071" cy="1270001"/>
              <a:chOff x="0" y="0"/>
              <a:chExt cx="3234069" cy="1270000"/>
            </a:xfrm>
          </p:grpSpPr>
          <p:sp>
            <p:nvSpPr>
              <p:cNvPr id="602" name="original applications: college admissions and…"/>
              <p:cNvSpPr/>
              <p:nvPr/>
            </p:nvSpPr>
            <p:spPr>
              <a:xfrm>
                <a:off x="1964069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/>
              <a:p>
                <a:pPr algn="ctr" defTabSz="1087115">
                  <a:lnSpc>
                    <a:spcPct val="130000"/>
                  </a:lnSpc>
                  <a:buClr>
                    <a:srgbClr val="000000"/>
                  </a:buClr>
                  <a:tabLst>
                    <a:tab pos="800096" algn="l"/>
                  </a:tabLst>
                </a:pPr>
                <a:r>
                  <a:rPr>
                    <a:solidFill>
                      <a:srgbClr val="8D3124"/>
                    </a:solidFill>
                    <a:latin typeface="Lucida Sans"/>
                    <a:sym typeface="Lucida Sans"/>
                  </a:rPr>
                  <a:t>original applications:</a:t>
                </a:r>
                <a:br>
                  <a:rPr>
                    <a:solidFill>
                      <a:srgbClr val="8D3124"/>
                    </a:solidFill>
                    <a:latin typeface="Lucida Sans"/>
                    <a:sym typeface="Lucida Sans"/>
                  </a:rPr>
                </a:br>
                <a:r>
                  <a:rPr>
                    <a:solidFill>
                      <a:srgbClr val="8D3124"/>
                    </a:solidFill>
                    <a:latin typeface="Lucida Sans"/>
                    <a:sym typeface="Lucida Sans"/>
                  </a:rPr>
                  <a:t>college admissions and</a:t>
                </a:r>
              </a:p>
              <a:p>
                <a:pPr algn="ctr" defTabSz="1087115">
                  <a:lnSpc>
                    <a:spcPct val="130000"/>
                  </a:lnSpc>
                  <a:buClr>
                    <a:srgbClr val="000000"/>
                  </a:buClr>
                  <a:tabLst>
                    <a:tab pos="800096" algn="l"/>
                  </a:tabLst>
                </a:pPr>
                <a:r>
                  <a:rPr>
                    <a:solidFill>
                      <a:srgbClr val="8D3124"/>
                    </a:solidFill>
                    <a:latin typeface="Lucida Sans"/>
                    <a:sym typeface="Lucida Sans"/>
                  </a:rPr>
                  <a:t>opposite-sex marriage</a:t>
                </a:r>
              </a:p>
            </p:txBody>
          </p:sp>
          <p:sp>
            <p:nvSpPr>
              <p:cNvPr id="603" name="Line"/>
              <p:cNvSpPr/>
              <p:nvPr/>
            </p:nvSpPr>
            <p:spPr>
              <a:xfrm flipV="1">
                <a:off x="-1" y="353994"/>
                <a:ext cx="720386" cy="1"/>
              </a:xfrm>
              <a:prstGeom prst="line">
                <a:avLst/>
              </a:prstGeom>
              <a:noFill/>
              <a:ln w="25400" cap="flat">
                <a:solidFill>
                  <a:srgbClr val="8D3124"/>
                </a:solidFill>
                <a:prstDash val="solid"/>
                <a:miter lim="400000"/>
                <a:headEnd type="stealth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defTabSz="342898">
                  <a:defRPr sz="1200">
                    <a:solidFill>
                      <a:srgbClr val="000000"/>
                    </a:solidFill>
                  </a:defRPr>
                </a:pPr>
                <a:endParaRPr sz="900">
                  <a:latin typeface="Lucida Sans"/>
                  <a:sym typeface="Lucida Sans"/>
                </a:endParaRPr>
              </a:p>
            </p:txBody>
          </p:sp>
        </p:grpSp>
      </p:grpSp>
      <p:grpSp>
        <p:nvGrpSpPr>
          <p:cNvPr id="608" name="Group"/>
          <p:cNvGrpSpPr/>
          <p:nvPr/>
        </p:nvGrpSpPr>
        <p:grpSpPr>
          <a:xfrm>
            <a:off x="5715890" y="6174057"/>
            <a:ext cx="1443685" cy="2135329"/>
            <a:chOff x="0" y="0"/>
            <a:chExt cx="1924911" cy="2847105"/>
          </a:xfrm>
        </p:grpSpPr>
        <p:sp>
          <p:nvSpPr>
            <p:cNvPr id="606" name="Alvin Roth"/>
            <p:cNvSpPr txBox="1"/>
            <p:nvPr/>
          </p:nvSpPr>
          <p:spPr>
            <a:xfrm>
              <a:off x="16309" y="2562925"/>
              <a:ext cx="1908536" cy="2841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1">
                  <a:solidFill>
                    <a:srgbClr val="000000"/>
                  </a:solidFill>
                  <a:latin typeface="Lucida Grande"/>
                  <a:ea typeface="Lucida Grande"/>
                  <a:cs typeface="Lucida Grande"/>
                  <a:sym typeface="Lucida Grande"/>
                </a:defRPr>
              </a:lvl1pPr>
            </a:lstStyle>
            <a:p>
              <a:pPr algn="ctr" defTabSz="1087115">
                <a:lnSpc>
                  <a:spcPct val="130000"/>
                </a:lnSpc>
                <a:buClr>
                  <a:srgbClr val="000000"/>
                </a:buClr>
                <a:tabLst>
                  <a:tab pos="800096" algn="l"/>
                </a:tabLst>
              </a:pPr>
              <a:r>
                <a:t>Alvin Roth</a:t>
              </a:r>
            </a:p>
          </p:txBody>
        </p:sp>
        <p:pic>
          <p:nvPicPr>
            <p:cNvPr id="607" name="stable-matching-nobel-prize.jpg" descr="stable-matching-nobel-prize.jpg"/>
            <p:cNvPicPr>
              <a:picLocks noChangeAspect="1"/>
            </p:cNvPicPr>
            <p:nvPr/>
          </p:nvPicPr>
          <p:blipFill>
            <a:blip r:embed="rId3"/>
            <a:srcRect l="50000"/>
            <a:stretch>
              <a:fillRect/>
            </a:stretch>
          </p:blipFill>
          <p:spPr>
            <a:xfrm>
              <a:off x="0" y="0"/>
              <a:ext cx="1924911" cy="24994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" name="object 2"/>
          <p:cNvSpPr txBox="1">
            <a:spLocks/>
          </p:cNvSpPr>
          <p:nvPr/>
        </p:nvSpPr>
        <p:spPr>
          <a:xfrm>
            <a:off x="1011989" y="362365"/>
            <a:ext cx="6520535" cy="5372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vert="horz" wrap="square" lIns="0" tIns="11953" rIns="0" bIns="0" rtlCol="0" anchor="ctr">
            <a:spAutoFit/>
          </a:bodyPr>
          <a:lstStyle>
            <a:lvl1pPr marL="0" marR="0" indent="0" algn="l" defTabSz="321457" latinLnBrk="0">
              <a:lnSpc>
                <a:spcPts val="26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5078" algn="l"/>
              </a:tabLst>
              <a:defRPr sz="1969" b="0" i="0" u="none" strike="noStrike" cap="none" spc="0" baseline="0">
                <a:solidFill>
                  <a:srgbClr val="000000"/>
                </a:solidFill>
                <a:uFillTx/>
                <a:latin typeface="Futura"/>
                <a:ea typeface="Futura"/>
                <a:cs typeface="Futura"/>
                <a:sym typeface="Futura"/>
              </a:defRPr>
            </a:lvl1pPr>
            <a:lvl2pPr marL="0" marR="0" indent="160729" algn="l" defTabSz="321457" latinLnBrk="0">
              <a:lnSpc>
                <a:spcPts val="26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5078" algn="l"/>
              </a:tabLst>
              <a:defRPr sz="1969" b="0" i="0" u="none" strike="noStrike" cap="none" spc="0" baseline="0">
                <a:solidFill>
                  <a:srgbClr val="000000"/>
                </a:solidFill>
                <a:uFillTx/>
                <a:latin typeface="Futura"/>
                <a:ea typeface="Futura"/>
                <a:cs typeface="Futura"/>
                <a:sym typeface="Futura"/>
              </a:defRPr>
            </a:lvl2pPr>
            <a:lvl3pPr marL="0" marR="0" indent="321457" algn="l" defTabSz="321457" latinLnBrk="0">
              <a:lnSpc>
                <a:spcPts val="26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5078" algn="l"/>
              </a:tabLst>
              <a:defRPr sz="1969" b="0" i="0" u="none" strike="noStrike" cap="none" spc="0" baseline="0">
                <a:solidFill>
                  <a:srgbClr val="000000"/>
                </a:solidFill>
                <a:uFillTx/>
                <a:latin typeface="Futura"/>
                <a:ea typeface="Futura"/>
                <a:cs typeface="Futura"/>
                <a:sym typeface="Futura"/>
              </a:defRPr>
            </a:lvl3pPr>
            <a:lvl4pPr marL="0" marR="0" indent="482186" algn="l" defTabSz="321457" latinLnBrk="0">
              <a:lnSpc>
                <a:spcPts val="26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5078" algn="l"/>
              </a:tabLst>
              <a:defRPr sz="1969" b="0" i="0" u="none" strike="noStrike" cap="none" spc="0" baseline="0">
                <a:solidFill>
                  <a:srgbClr val="000000"/>
                </a:solidFill>
                <a:uFillTx/>
                <a:latin typeface="Futura"/>
                <a:ea typeface="Futura"/>
                <a:cs typeface="Futura"/>
                <a:sym typeface="Futura"/>
              </a:defRPr>
            </a:lvl4pPr>
            <a:lvl5pPr marL="0" marR="0" indent="642915" algn="l" defTabSz="321457" latinLnBrk="0">
              <a:lnSpc>
                <a:spcPts val="26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5078" algn="l"/>
              </a:tabLst>
              <a:defRPr sz="1969" b="0" i="0" u="none" strike="noStrike" cap="none" spc="0" baseline="0">
                <a:solidFill>
                  <a:srgbClr val="000000"/>
                </a:solidFill>
                <a:uFillTx/>
                <a:latin typeface="Futura"/>
                <a:ea typeface="Futura"/>
                <a:cs typeface="Futura"/>
                <a:sym typeface="Futura"/>
              </a:defRPr>
            </a:lvl5pPr>
            <a:lvl6pPr marL="0" marR="0" indent="803643" algn="l" defTabSz="321457" latinLnBrk="0">
              <a:lnSpc>
                <a:spcPts val="26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5078" algn="l"/>
              </a:tabLst>
              <a:defRPr sz="1969" b="0" i="0" u="none" strike="noStrike" cap="none" spc="0" baseline="0">
                <a:solidFill>
                  <a:srgbClr val="000000"/>
                </a:solidFill>
                <a:uFillTx/>
                <a:latin typeface="Futura"/>
                <a:ea typeface="Futura"/>
                <a:cs typeface="Futura"/>
                <a:sym typeface="Futura"/>
              </a:defRPr>
            </a:lvl6pPr>
            <a:lvl7pPr marL="0" marR="0" indent="964372" algn="l" defTabSz="321457" latinLnBrk="0">
              <a:lnSpc>
                <a:spcPts val="26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5078" algn="l"/>
              </a:tabLst>
              <a:defRPr sz="1969" b="0" i="0" u="none" strike="noStrike" cap="none" spc="0" baseline="0">
                <a:solidFill>
                  <a:srgbClr val="000000"/>
                </a:solidFill>
                <a:uFillTx/>
                <a:latin typeface="Futura"/>
                <a:ea typeface="Futura"/>
                <a:cs typeface="Futura"/>
                <a:sym typeface="Futura"/>
              </a:defRPr>
            </a:lvl7pPr>
            <a:lvl8pPr marL="0" marR="0" indent="1125101" algn="l" defTabSz="321457" latinLnBrk="0">
              <a:lnSpc>
                <a:spcPts val="26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5078" algn="l"/>
              </a:tabLst>
              <a:defRPr sz="1969" b="0" i="0" u="none" strike="noStrike" cap="none" spc="0" baseline="0">
                <a:solidFill>
                  <a:srgbClr val="000000"/>
                </a:solidFill>
                <a:uFillTx/>
                <a:latin typeface="Futura"/>
                <a:ea typeface="Futura"/>
                <a:cs typeface="Futura"/>
                <a:sym typeface="Futura"/>
              </a:defRPr>
            </a:lvl8pPr>
            <a:lvl9pPr marL="0" marR="0" indent="1285829" algn="l" defTabSz="321457" latinLnBrk="0">
              <a:lnSpc>
                <a:spcPts val="26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75078" algn="l"/>
              </a:tabLst>
              <a:defRPr sz="1969" b="0" i="0" u="none" strike="noStrike" cap="none" spc="0" baseline="0">
                <a:solidFill>
                  <a:srgbClr val="000000"/>
                </a:solidFill>
                <a:uFillTx/>
                <a:latin typeface="Futura"/>
                <a:ea typeface="Futura"/>
                <a:cs typeface="Futura"/>
                <a:sym typeface="Futura"/>
              </a:defRPr>
            </a:lvl9pPr>
          </a:lstStyle>
          <a:p>
            <a:pPr marL="11953" defTabSz="342898" hangingPunct="1">
              <a:lnSpc>
                <a:spcPct val="100000"/>
              </a:lnSpc>
              <a:spcBef>
                <a:spcPts val="94"/>
              </a:spcBef>
              <a:tabLst>
                <a:tab pos="933446" algn="l"/>
              </a:tabLst>
            </a:pPr>
            <a:r>
              <a:rPr lang="en-US" sz="3413" kern="1200" dirty="0"/>
              <a:t>2012 Nobel Prize in Economics</a:t>
            </a:r>
            <a:endParaRPr lang="en-US" sz="3389" dirty="0"/>
          </a:p>
        </p:txBody>
      </p:sp>
    </p:spTree>
    <p:extLst>
      <p:ext uri="{BB962C8B-B14F-4D97-AF65-F5344CB8AC3E}">
        <p14:creationId xmlns:p14="http://schemas.microsoft.com/office/powerpoint/2010/main" val="4048082144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Line"/>
          <p:cNvSpPr/>
          <p:nvPr/>
        </p:nvSpPr>
        <p:spPr>
          <a:xfrm flipV="1">
            <a:off x="825500" y="990572"/>
            <a:ext cx="11366500" cy="28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321" name="Gale–Shapley dem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Gale–Shapley demo</a:t>
            </a:r>
          </a:p>
        </p:txBody>
      </p:sp>
      <p:sp>
        <p:nvSpPr>
          <p:cNvPr id="3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40</a:t>
            </a:fld>
            <a:endParaRPr/>
          </a:p>
        </p:txBody>
      </p:sp>
      <p:graphicFrame>
        <p:nvGraphicFramePr>
          <p:cNvPr id="323" name="Table"/>
          <p:cNvGraphicFramePr/>
          <p:nvPr/>
        </p:nvGraphicFramePr>
        <p:xfrm>
          <a:off x="812800" y="19558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24" name="Table"/>
          <p:cNvGraphicFramePr/>
          <p:nvPr/>
        </p:nvGraphicFramePr>
        <p:xfrm>
          <a:off x="812800" y="64135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25" name="Detroit proposes to Zeus"/>
          <p:cNvSpPr/>
          <p:nvPr/>
        </p:nvSpPr>
        <p:spPr>
          <a:xfrm>
            <a:off x="8178800" y="4876800"/>
            <a:ext cx="4406900" cy="1536700"/>
          </a:xfrm>
          <a:prstGeom prst="roundRect">
            <a:avLst>
              <a:gd name="adj" fmla="val 12397"/>
            </a:avLst>
          </a:prstGeom>
          <a:solidFill>
            <a:srgbClr val="BABABA"/>
          </a:solid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39700" tIns="139700" rIns="139700" bIns="139700"/>
          <a:lstStyle>
            <a:lvl1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Detroit proposes to Zeus</a:t>
            </a:r>
          </a:p>
        </p:txBody>
      </p:sp>
      <p:sp>
        <p:nvSpPr>
          <p:cNvPr id="326" name="Oval"/>
          <p:cNvSpPr/>
          <p:nvPr/>
        </p:nvSpPr>
        <p:spPr>
          <a:xfrm>
            <a:off x="6375400" y="3924300"/>
            <a:ext cx="914400" cy="381000"/>
          </a:xfrm>
          <a:prstGeom prst="ellipse">
            <a:avLst/>
          </a:prstGeom>
          <a:ln w="25400">
            <a:solidFill>
              <a:srgbClr val="8D3124"/>
            </a:solidFill>
            <a:miter lim="400000"/>
          </a:ln>
        </p:spPr>
        <p:txBody>
          <a:bodyPr lIns="139700" tIns="139700" rIns="139700" bIns="139700" anchor="ctr"/>
          <a:lstStyle/>
          <a:p>
            <a:pPr marL="61411" marR="61411">
              <a:lnSpc>
                <a:spcPct val="130000"/>
              </a:lnSpc>
              <a:buClr>
                <a:srgbClr val="000000"/>
              </a:buClr>
              <a:buFont typeface="Helvetica"/>
              <a:tabLst>
                <a:tab pos="1066800" algn="l"/>
              </a:tabLst>
              <a:defRPr sz="2200">
                <a:latin typeface="Lucida Sans"/>
                <a:ea typeface="Lucida Sans"/>
                <a:cs typeface="Lucida Sans"/>
                <a:sym typeface="Lucida Sans"/>
              </a:defRPr>
            </a:pPr>
            <a:endParaRPr/>
          </a:p>
        </p:txBody>
      </p:sp>
      <p:sp>
        <p:nvSpPr>
          <p:cNvPr id="327" name="Oval"/>
          <p:cNvSpPr/>
          <p:nvPr/>
        </p:nvSpPr>
        <p:spPr>
          <a:xfrm>
            <a:off x="1968500" y="8877300"/>
            <a:ext cx="914400" cy="381000"/>
          </a:xfrm>
          <a:prstGeom prst="ellipse">
            <a:avLst/>
          </a:prstGeom>
          <a:ln w="25400">
            <a:solidFill>
              <a:srgbClr val="8D3124"/>
            </a:solidFill>
            <a:miter lim="400000"/>
          </a:ln>
        </p:spPr>
        <p:txBody>
          <a:bodyPr lIns="139700" tIns="139700" rIns="139700" bIns="139700" anchor="ctr"/>
          <a:lstStyle/>
          <a:p>
            <a:pPr marL="61411" marR="61411">
              <a:lnSpc>
                <a:spcPct val="130000"/>
              </a:lnSpc>
              <a:buClr>
                <a:srgbClr val="000000"/>
              </a:buClr>
              <a:buFont typeface="Helvetica"/>
              <a:tabLst>
                <a:tab pos="1066800" algn="l"/>
              </a:tabLst>
              <a:defRPr sz="2200">
                <a:latin typeface="Lucida Sans"/>
                <a:ea typeface="Lucida Sans"/>
                <a:cs typeface="Lucida Sans"/>
                <a:sym typeface="Lucida Sans"/>
              </a:defRPr>
            </a:pPr>
            <a:endParaRPr/>
          </a:p>
        </p:txBody>
      </p:sp>
      <p:sp>
        <p:nvSpPr>
          <p:cNvPr id="328" name="hospitals’ preference lists"/>
          <p:cNvSpPr txBox="1"/>
          <p:nvPr/>
        </p:nvSpPr>
        <p:spPr>
          <a:xfrm>
            <a:off x="1902916" y="1549400"/>
            <a:ext cx="5461001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hospitals’ preference lists</a:t>
            </a:r>
          </a:p>
        </p:txBody>
      </p:sp>
      <p:sp>
        <p:nvSpPr>
          <p:cNvPr id="329" name="students’ preference lists"/>
          <p:cNvSpPr txBox="1"/>
          <p:nvPr/>
        </p:nvSpPr>
        <p:spPr>
          <a:xfrm>
            <a:off x="1943100" y="5981700"/>
            <a:ext cx="5461000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students’ preference lists</a:t>
            </a: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Line"/>
          <p:cNvSpPr/>
          <p:nvPr/>
        </p:nvSpPr>
        <p:spPr>
          <a:xfrm flipV="1">
            <a:off x="825500" y="990572"/>
            <a:ext cx="11366500" cy="28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332" name="Gale–Shapley dem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Gale–Shapley demo</a:t>
            </a:r>
          </a:p>
        </p:txBody>
      </p:sp>
      <p:sp>
        <p:nvSpPr>
          <p:cNvPr id="3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41</a:t>
            </a:fld>
            <a:endParaRPr/>
          </a:p>
        </p:txBody>
      </p:sp>
      <p:graphicFrame>
        <p:nvGraphicFramePr>
          <p:cNvPr id="334" name="Table"/>
          <p:cNvGraphicFramePr/>
          <p:nvPr/>
        </p:nvGraphicFramePr>
        <p:xfrm>
          <a:off x="812800" y="19558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solidFill>
                      <a:srgbClr val="FF8A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35" name="Table"/>
          <p:cNvGraphicFramePr/>
          <p:nvPr/>
        </p:nvGraphicFramePr>
        <p:xfrm>
          <a:off x="812800" y="64135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36" name="Detroit proposes to Zeus…"/>
          <p:cNvSpPr/>
          <p:nvPr/>
        </p:nvSpPr>
        <p:spPr>
          <a:xfrm>
            <a:off x="8178800" y="4876800"/>
            <a:ext cx="4406900" cy="1536700"/>
          </a:xfrm>
          <a:prstGeom prst="roundRect">
            <a:avLst>
              <a:gd name="adj" fmla="val 12397"/>
            </a:avLst>
          </a:prstGeom>
          <a:solidFill>
            <a:srgbClr val="BABABA"/>
          </a:solid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39700" tIns="139700" rIns="139700" bIns="139700"/>
          <a:lstStyle/>
          <a:p>
            <a: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Detroit proposes to Zeus</a:t>
            </a:r>
          </a:p>
          <a:p>
            <a: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r>
              <a:t>Zeus accepts</a:t>
            </a:r>
            <a:br/>
            <a:r>
              <a:t>(since previously unmatched)</a:t>
            </a:r>
          </a:p>
        </p:txBody>
      </p:sp>
      <p:sp>
        <p:nvSpPr>
          <p:cNvPr id="337" name="hospitals’ preference lists"/>
          <p:cNvSpPr txBox="1"/>
          <p:nvPr/>
        </p:nvSpPr>
        <p:spPr>
          <a:xfrm>
            <a:off x="1902916" y="1549400"/>
            <a:ext cx="5461001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hospitals’ preference lists</a:t>
            </a:r>
          </a:p>
        </p:txBody>
      </p:sp>
      <p:sp>
        <p:nvSpPr>
          <p:cNvPr id="338" name="students’ preference lists"/>
          <p:cNvSpPr txBox="1"/>
          <p:nvPr/>
        </p:nvSpPr>
        <p:spPr>
          <a:xfrm>
            <a:off x="1943100" y="5981700"/>
            <a:ext cx="5461000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students’ preference lists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Line"/>
          <p:cNvSpPr/>
          <p:nvPr/>
        </p:nvSpPr>
        <p:spPr>
          <a:xfrm flipV="1">
            <a:off x="825500" y="990572"/>
            <a:ext cx="11366500" cy="28"/>
          </a:xfrm>
          <a:prstGeom prst="line">
            <a:avLst/>
          </a:prstGeom>
          <a:ln w="12700">
            <a:solidFill>
              <a:srgbClr val="000000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sp>
        <p:nvSpPr>
          <p:cNvPr id="341" name="Gale–Shapley dem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Gale–Shapley demo</a:t>
            </a:r>
          </a:p>
        </p:txBody>
      </p:sp>
      <p:sp>
        <p:nvSpPr>
          <p:cNvPr id="3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42</a:t>
            </a:fld>
            <a:endParaRPr/>
          </a:p>
        </p:txBody>
      </p:sp>
      <p:graphicFrame>
        <p:nvGraphicFramePr>
          <p:cNvPr id="343" name="Table"/>
          <p:cNvGraphicFramePr/>
          <p:nvPr/>
        </p:nvGraphicFramePr>
        <p:xfrm>
          <a:off x="812800" y="19558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solidFill>
                      <a:srgbClr val="FF8A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44" name="Table"/>
          <p:cNvGraphicFramePr/>
          <p:nvPr/>
        </p:nvGraphicFramePr>
        <p:xfrm>
          <a:off x="812800" y="6413500"/>
          <a:ext cx="6553200" cy="3359470"/>
        </p:xfrm>
        <a:graphic>
          <a:graphicData uri="http://schemas.openxmlformats.org/drawingml/2006/table">
            <a:tbl>
              <a:tblPr firstRow="1" firstCol="1">
                <a:tableStyleId>{8F44A2F1-9E1F-4B54-A3A2-5F16C0AD49E2}</a:tableStyleId>
              </a:tblPr>
              <a:tblGrid>
                <a:gridCol w="10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2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2600"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8575">
                      <a:miter lim="400000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1</a:t>
                      </a:r>
                      <a:r>
                        <a:rPr baseline="31999"/>
                        <a:t>st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2</a:t>
                      </a:r>
                      <a:r>
                        <a:rPr baseline="31999"/>
                        <a:t>nd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3</a:t>
                      </a:r>
                      <a:r>
                        <a:rPr baseline="31999"/>
                        <a:t>rd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4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600">
                          <a:uFill>
                            <a:solidFill>
                              <a:srgbClr val="000000"/>
                            </a:solidFill>
                          </a:uFill>
                        </a:defRPr>
                      </a:pPr>
                      <a:r>
                        <a:t>5</a:t>
                      </a:r>
                      <a:r>
                        <a:rPr baseline="31999"/>
                        <a:t>th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Val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Wayne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Xavier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Yolanda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solidFill>
                            <a:srgbClr val="BABABA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600">
                <a:tc>
                  <a:txBody>
                    <a:bodyPr/>
                    <a:lstStyle/>
                    <a:p>
                      <a:pPr marL="57799" marR="57799" defTabSz="1295400">
                        <a:lnSpc>
                          <a:spcPts val="4500"/>
                        </a:lnSpc>
                        <a:tabLst>
                          <a:tab pos="8001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FFFFFF"/>
                          </a:solidFill>
                          <a:uFill>
                            <a:solidFill>
                              <a:srgbClr val="0048AA"/>
                            </a:solidFill>
                          </a:uFill>
                        </a:rPr>
                        <a:t>Zeus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Detroit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  <a:solidFill>
                      <a:srgbClr val="FF8AD8"/>
                    </a:solidFill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Boston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El Paso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Chicago</a:t>
                      </a:r>
                    </a:p>
                  </a:txBody>
                  <a:tcPr marL="50800" marR="50800" marT="50800" marB="50800" anchor="ctr" horzOverflow="overflow">
                    <a:lnB w="28575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marL="58702" marR="58702" defTabSz="1295400">
                        <a:lnSpc>
                          <a:spcPct val="130000"/>
                        </a:lnSpc>
                        <a:tabLst/>
                        <a:defRPr sz="1800"/>
                      </a:pPr>
                      <a:r>
                        <a:rPr sz="1600">
                          <a:uFill>
                            <a:solidFill>
                              <a:srgbClr val="000000"/>
                            </a:solidFill>
                          </a:uFill>
                        </a:rPr>
                        <a:t>Atlanta</a:t>
                      </a:r>
                    </a:p>
                  </a:txBody>
                  <a:tcPr marL="50800" marR="50800" marT="50800" marB="50800" anchor="ctr" horzOverflow="overflow">
                    <a:lnR w="28575">
                      <a:miter lim="400000"/>
                    </a:lnR>
                    <a:lnB w="28575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45" name="STOP (stable matching)"/>
          <p:cNvSpPr/>
          <p:nvPr/>
        </p:nvSpPr>
        <p:spPr>
          <a:xfrm>
            <a:off x="8178800" y="4876800"/>
            <a:ext cx="4406900" cy="1536700"/>
          </a:xfrm>
          <a:prstGeom prst="roundRect">
            <a:avLst>
              <a:gd name="adj" fmla="val 12397"/>
            </a:avLst>
          </a:prstGeom>
          <a:solidFill>
            <a:srgbClr val="BABABA"/>
          </a:solidFill>
          <a:ln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39700" tIns="139700" rIns="139700" bIns="139700"/>
          <a:lstStyle/>
          <a:p>
            <a:pPr marL="61411" marR="61411" algn="ctr">
              <a:lnSpc>
                <a:spcPct val="110000"/>
              </a:lnSpc>
              <a:spcBef>
                <a:spcPts val="1200"/>
              </a:spcBef>
              <a:buClr>
                <a:srgbClr val="000000"/>
              </a:buClr>
              <a:buFont typeface="Helvetica"/>
              <a:tabLst>
                <a:tab pos="1066800" algn="l"/>
              </a:tabLst>
              <a:defRPr sz="2000" b="1">
                <a:solidFill>
                  <a:srgbClr val="005493"/>
                </a:solidFill>
                <a:latin typeface="Lucida Grande"/>
                <a:ea typeface="Lucida Grande"/>
                <a:cs typeface="Lucida Grande"/>
                <a:sym typeface="Lucida Grande"/>
              </a:defRPr>
            </a:pPr>
            <a:br/>
            <a:r>
              <a:t>STOP</a:t>
            </a:r>
            <a:br/>
            <a:r>
              <a:t>(stable matching)</a:t>
            </a:r>
          </a:p>
        </p:txBody>
      </p:sp>
      <p:sp>
        <p:nvSpPr>
          <p:cNvPr id="346" name="hospitals’ preference lists"/>
          <p:cNvSpPr txBox="1"/>
          <p:nvPr/>
        </p:nvSpPr>
        <p:spPr>
          <a:xfrm>
            <a:off x="1902916" y="1549400"/>
            <a:ext cx="5461001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hospitals’ preference lists</a:t>
            </a:r>
          </a:p>
        </p:txBody>
      </p:sp>
      <p:sp>
        <p:nvSpPr>
          <p:cNvPr id="347" name="students’ preference lists"/>
          <p:cNvSpPr txBox="1"/>
          <p:nvPr/>
        </p:nvSpPr>
        <p:spPr>
          <a:xfrm>
            <a:off x="1943100" y="5981700"/>
            <a:ext cx="5461000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 defTabSz="1449492">
              <a:lnSpc>
                <a:spcPct val="130000"/>
              </a:lnSpc>
              <a:spcBef>
                <a:spcPts val="1100"/>
              </a:spcBef>
              <a:buClr>
                <a:srgbClr val="000000"/>
              </a:buClr>
              <a:buFont typeface="Lucida Sans"/>
              <a:tabLst>
                <a:tab pos="1066800" algn="l"/>
              </a:tabLst>
              <a:defRPr sz="18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students’ preference lists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A useful recurrence relation"/>
          <p:cNvSpPr txBox="1">
            <a:spLocks noGrp="1"/>
          </p:cNvSpPr>
          <p:nvPr>
            <p:ph type="title"/>
          </p:nvPr>
        </p:nvSpPr>
        <p:spPr>
          <a:xfrm>
            <a:off x="894081" y="4502574"/>
            <a:ext cx="4261394" cy="74845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Time Complexity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7F61AD-ACEF-6F40-BE2B-DA4C129F60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4" r="9094"/>
          <a:stretch/>
        </p:blipFill>
        <p:spPr>
          <a:xfrm>
            <a:off x="5842001" y="0"/>
            <a:ext cx="7162799" cy="975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94663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A useful recurrence relation"/>
          <p:cNvSpPr txBox="1">
            <a:spLocks noGrp="1"/>
          </p:cNvSpPr>
          <p:nvPr>
            <p:ph type="title"/>
          </p:nvPr>
        </p:nvSpPr>
        <p:spPr>
          <a:xfrm>
            <a:off x="894081" y="4502574"/>
            <a:ext cx="4261394" cy="74845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Other Analysis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7F61AD-ACEF-6F40-BE2B-DA4C129F60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3" r="10923"/>
          <a:stretch/>
        </p:blipFill>
        <p:spPr>
          <a:xfrm>
            <a:off x="5842001" y="0"/>
            <a:ext cx="7162799" cy="975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3028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30284" y="1192213"/>
            <a:ext cx="6669143" cy="566068"/>
          </a:xfrm>
          <a:prstGeom prst="rect">
            <a:avLst/>
          </a:prstGeom>
        </p:spPr>
        <p:txBody>
          <a:bodyPr vert="horz" wrap="square" lIns="0" tIns="11953" rIns="0" bIns="0" rtlCol="0" anchor="ctr">
            <a:spAutoFit/>
          </a:bodyPr>
          <a:lstStyle/>
          <a:p>
            <a:pPr marL="11953">
              <a:lnSpc>
                <a:spcPct val="100000"/>
              </a:lnSpc>
              <a:spcBef>
                <a:spcPts val="94"/>
              </a:spcBef>
            </a:pPr>
            <a:r>
              <a:rPr sz="3600" b="1" spc="-4" dirty="0"/>
              <a:t>Matching Residents </a:t>
            </a:r>
            <a:r>
              <a:rPr sz="3600" b="1" dirty="0"/>
              <a:t>to</a:t>
            </a:r>
            <a:r>
              <a:rPr sz="3600" b="1" spc="-57" dirty="0"/>
              <a:t> </a:t>
            </a:r>
            <a:r>
              <a:rPr sz="3600" b="1" spc="-4" dirty="0"/>
              <a:t>Hospitals</a:t>
            </a:r>
            <a:endParaRPr sz="3600" b="1" dirty="0"/>
          </a:p>
        </p:txBody>
      </p:sp>
      <p:sp>
        <p:nvSpPr>
          <p:cNvPr id="3" name="object 3"/>
          <p:cNvSpPr txBox="1"/>
          <p:nvPr/>
        </p:nvSpPr>
        <p:spPr>
          <a:xfrm>
            <a:off x="1230284" y="2556933"/>
            <a:ext cx="9708649" cy="5454609"/>
          </a:xfrm>
          <a:prstGeom prst="rect">
            <a:avLst/>
          </a:prstGeom>
        </p:spPr>
        <p:txBody>
          <a:bodyPr vert="horz" wrap="square" lIns="0" tIns="80683" rIns="0" bIns="0" rtlCol="0">
            <a:spAutoFit/>
          </a:bodyPr>
          <a:lstStyle/>
          <a:p>
            <a:pPr marL="334113" marR="4782" indent="-322757" defTabSz="487695" hangingPunct="1">
              <a:lnSpc>
                <a:spcPct val="79900"/>
              </a:lnSpc>
              <a:spcBef>
                <a:spcPts val="636"/>
              </a:spcBef>
              <a:buClr>
                <a:srgbClr val="3299FF"/>
              </a:buClr>
              <a:buSzPct val="58333"/>
              <a:buFont typeface="Wingdings"/>
              <a:buChar char=""/>
              <a:tabLst>
                <a:tab pos="334113" algn="l"/>
                <a:tab pos="334710" algn="l"/>
                <a:tab pos="1178660" algn="l"/>
              </a:tabLst>
            </a:pPr>
            <a:r>
              <a:rPr sz="3200" kern="1200" spc="-4" dirty="0">
                <a:solidFill>
                  <a:srgbClr val="FF0000"/>
                </a:solidFill>
                <a:latin typeface="Arial"/>
                <a:cs typeface="Arial"/>
              </a:rPr>
              <a:t>Goal:	</a:t>
            </a:r>
            <a:r>
              <a:rPr sz="3200" kern="1200" spc="-4" dirty="0">
                <a:solidFill>
                  <a:prstClr val="black"/>
                </a:solidFill>
                <a:latin typeface="Arial"/>
                <a:cs typeface="Arial"/>
              </a:rPr>
              <a:t>Given </a:t>
            </a:r>
            <a:r>
              <a:rPr sz="3200" kern="1200" dirty="0">
                <a:solidFill>
                  <a:prstClr val="black"/>
                </a:solidFill>
                <a:latin typeface="Arial"/>
                <a:cs typeface="Arial"/>
              </a:rPr>
              <a:t>a set </a:t>
            </a:r>
            <a:r>
              <a:rPr sz="3200" kern="1200" spc="-4" dirty="0">
                <a:solidFill>
                  <a:prstClr val="black"/>
                </a:solidFill>
                <a:latin typeface="Arial"/>
                <a:cs typeface="Arial"/>
              </a:rPr>
              <a:t>of preferences </a:t>
            </a:r>
            <a:r>
              <a:rPr sz="3200" kern="1200" dirty="0">
                <a:solidFill>
                  <a:prstClr val="black"/>
                </a:solidFill>
                <a:latin typeface="Arial"/>
                <a:cs typeface="Arial"/>
              </a:rPr>
              <a:t>among </a:t>
            </a:r>
            <a:r>
              <a:rPr sz="3200" kern="1200" spc="-4" dirty="0">
                <a:solidFill>
                  <a:prstClr val="black"/>
                </a:solidFill>
                <a:latin typeface="Arial"/>
                <a:cs typeface="Arial"/>
              </a:rPr>
              <a:t>hospitals  </a:t>
            </a:r>
            <a:r>
              <a:rPr sz="3200" kern="1200" dirty="0">
                <a:solidFill>
                  <a:prstClr val="black"/>
                </a:solidFill>
                <a:latin typeface="Arial"/>
                <a:cs typeface="Arial"/>
              </a:rPr>
              <a:t>and medical school </a:t>
            </a:r>
            <a:r>
              <a:rPr sz="3200" kern="1200" spc="-4" dirty="0">
                <a:solidFill>
                  <a:prstClr val="black"/>
                </a:solidFill>
                <a:latin typeface="Arial"/>
                <a:cs typeface="Arial"/>
              </a:rPr>
              <a:t>students, </a:t>
            </a:r>
            <a:r>
              <a:rPr sz="3200" kern="1200" dirty="0">
                <a:solidFill>
                  <a:prstClr val="black"/>
                </a:solidFill>
                <a:latin typeface="Arial"/>
                <a:cs typeface="Arial"/>
              </a:rPr>
              <a:t>design</a:t>
            </a:r>
            <a:r>
              <a:rPr sz="3200" kern="1200" spc="-2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200" kern="1200" dirty="0">
                <a:solidFill>
                  <a:prstClr val="black"/>
                </a:solidFill>
                <a:latin typeface="Arial"/>
                <a:cs typeface="Arial"/>
              </a:rPr>
              <a:t>a</a:t>
            </a:r>
          </a:p>
          <a:p>
            <a:pPr marL="334113" defTabSz="487695" hangingPunct="1">
              <a:lnSpc>
                <a:spcPts val="2165"/>
              </a:lnSpc>
            </a:pPr>
            <a:r>
              <a:rPr sz="3200" kern="1200" spc="-4" dirty="0">
                <a:solidFill>
                  <a:srgbClr val="FF0000"/>
                </a:solidFill>
                <a:latin typeface="Arial"/>
                <a:cs typeface="Arial"/>
              </a:rPr>
              <a:t>self-reinforcing </a:t>
            </a:r>
            <a:r>
              <a:rPr sz="3200" kern="1200" dirty="0">
                <a:solidFill>
                  <a:prstClr val="black"/>
                </a:solidFill>
                <a:latin typeface="Arial"/>
                <a:cs typeface="Arial"/>
              </a:rPr>
              <a:t>admissions</a:t>
            </a:r>
            <a:r>
              <a:rPr sz="3200" kern="1200" spc="-4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3200" kern="1200" dirty="0">
                <a:solidFill>
                  <a:prstClr val="black"/>
                </a:solidFill>
                <a:latin typeface="Arial"/>
                <a:cs typeface="Arial"/>
              </a:rPr>
              <a:t>process.</a:t>
            </a:r>
          </a:p>
          <a:p>
            <a:pPr defTabSz="487695" hangingPunct="1"/>
            <a:endParaRPr sz="4000" kern="12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34113" marR="702892" indent="-322757" defTabSz="487695" hangingPunct="1">
              <a:lnSpc>
                <a:spcPct val="79900"/>
              </a:lnSpc>
              <a:spcBef>
                <a:spcPts val="4"/>
              </a:spcBef>
              <a:buClr>
                <a:srgbClr val="3299FF"/>
              </a:buClr>
              <a:buSzPct val="58333"/>
              <a:buFont typeface="Wingdings"/>
              <a:buChar char=""/>
              <a:tabLst>
                <a:tab pos="334113" algn="l"/>
                <a:tab pos="334710" algn="l"/>
                <a:tab pos="2265274" algn="l"/>
              </a:tabLst>
            </a:pPr>
            <a:r>
              <a:rPr sz="3200" kern="1200" spc="-4" dirty="0">
                <a:solidFill>
                  <a:srgbClr val="FF0000"/>
                </a:solidFill>
                <a:latin typeface="Arial"/>
                <a:cs typeface="Arial"/>
              </a:rPr>
              <a:t>Unstable</a:t>
            </a:r>
            <a:r>
              <a:rPr sz="3200" kern="1200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kern="1200" spc="-4" dirty="0">
                <a:solidFill>
                  <a:srgbClr val="FF0000"/>
                </a:solidFill>
                <a:latin typeface="Arial"/>
                <a:cs typeface="Arial"/>
              </a:rPr>
              <a:t>pair:	</a:t>
            </a:r>
            <a:r>
              <a:rPr sz="3200" kern="1200" dirty="0">
                <a:solidFill>
                  <a:prstClr val="black"/>
                </a:solidFill>
                <a:latin typeface="Arial"/>
                <a:cs typeface="Arial"/>
              </a:rPr>
              <a:t>applicant </a:t>
            </a:r>
            <a:r>
              <a:rPr sz="3200" b="1" kern="1200" dirty="0">
                <a:solidFill>
                  <a:srgbClr val="0032CC"/>
                </a:solidFill>
                <a:latin typeface="Arial"/>
                <a:cs typeface="Arial"/>
              </a:rPr>
              <a:t>x </a:t>
            </a:r>
            <a:r>
              <a:rPr sz="3200" kern="1200" dirty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sz="3200" kern="1200" spc="-4" dirty="0">
                <a:solidFill>
                  <a:prstClr val="black"/>
                </a:solidFill>
                <a:latin typeface="Arial"/>
                <a:cs typeface="Arial"/>
              </a:rPr>
              <a:t>hospital </a:t>
            </a:r>
            <a:r>
              <a:rPr sz="3200" b="1" kern="1200" dirty="0">
                <a:solidFill>
                  <a:srgbClr val="0032CC"/>
                </a:solidFill>
                <a:latin typeface="Arial"/>
                <a:cs typeface="Arial"/>
              </a:rPr>
              <a:t>y</a:t>
            </a:r>
            <a:r>
              <a:rPr sz="3200" b="1" kern="1200" spc="-80" dirty="0">
                <a:solidFill>
                  <a:srgbClr val="0032CC"/>
                </a:solidFill>
                <a:latin typeface="Arial"/>
                <a:cs typeface="Arial"/>
              </a:rPr>
              <a:t> </a:t>
            </a:r>
            <a:r>
              <a:rPr sz="3200" kern="1200" dirty="0">
                <a:solidFill>
                  <a:prstClr val="black"/>
                </a:solidFill>
                <a:latin typeface="Arial"/>
                <a:cs typeface="Arial"/>
              </a:rPr>
              <a:t>are </a:t>
            </a:r>
            <a:r>
              <a:rPr sz="3200" kern="1200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3200" kern="1200" spc="-4" dirty="0">
                <a:solidFill>
                  <a:srgbClr val="006500"/>
                </a:solidFill>
                <a:latin typeface="Arial"/>
                <a:cs typeface="Arial"/>
              </a:rPr>
              <a:t>unstable</a:t>
            </a:r>
            <a:r>
              <a:rPr sz="3200" kern="1200" spc="-10" dirty="0">
                <a:solidFill>
                  <a:srgbClr val="006500"/>
                </a:solidFill>
                <a:latin typeface="Arial"/>
                <a:cs typeface="Arial"/>
              </a:rPr>
              <a:t> </a:t>
            </a:r>
            <a:r>
              <a:rPr sz="3200" kern="1200" spc="-4" dirty="0">
                <a:solidFill>
                  <a:prstClr val="black"/>
                </a:solidFill>
                <a:latin typeface="Arial"/>
                <a:cs typeface="Arial"/>
              </a:rPr>
              <a:t>if:</a:t>
            </a:r>
            <a:endParaRPr sz="3200" kern="1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711261" lvl="1" indent="-269561" defTabSz="487695" hangingPunct="1">
              <a:lnSpc>
                <a:spcPts val="2254"/>
              </a:lnSpc>
              <a:buClr>
                <a:srgbClr val="006500"/>
              </a:buClr>
              <a:buSzPct val="55000"/>
              <a:buFont typeface="Wingdings"/>
              <a:buChar char=""/>
              <a:tabLst>
                <a:tab pos="710662" algn="l"/>
                <a:tab pos="711261" algn="l"/>
              </a:tabLst>
            </a:pPr>
            <a:r>
              <a:rPr sz="2800" b="1" kern="1200" dirty="0">
                <a:solidFill>
                  <a:srgbClr val="0032CC"/>
                </a:solidFill>
                <a:latin typeface="Arial"/>
                <a:cs typeface="Arial"/>
              </a:rPr>
              <a:t>x </a:t>
            </a:r>
            <a:r>
              <a:rPr sz="2800" kern="1200" spc="-4" dirty="0">
                <a:solidFill>
                  <a:prstClr val="black"/>
                </a:solidFill>
                <a:latin typeface="Arial"/>
                <a:cs typeface="Arial"/>
              </a:rPr>
              <a:t>prefers </a:t>
            </a:r>
            <a:r>
              <a:rPr sz="2800" b="1" kern="1200" dirty="0">
                <a:solidFill>
                  <a:srgbClr val="0032CC"/>
                </a:solidFill>
                <a:latin typeface="Arial"/>
                <a:cs typeface="Arial"/>
              </a:rPr>
              <a:t>y </a:t>
            </a:r>
            <a:r>
              <a:rPr sz="2800" kern="1200" spc="-4" dirty="0">
                <a:solidFill>
                  <a:prstClr val="black"/>
                </a:solidFill>
                <a:latin typeface="Arial"/>
                <a:cs typeface="Arial"/>
              </a:rPr>
              <a:t>to their assigned</a:t>
            </a:r>
            <a:r>
              <a:rPr sz="2800" kern="1200" spc="-4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kern="1200" spc="-4" dirty="0">
                <a:solidFill>
                  <a:prstClr val="black"/>
                </a:solidFill>
                <a:latin typeface="Arial"/>
                <a:cs typeface="Arial"/>
              </a:rPr>
              <a:t>hospital.</a:t>
            </a:r>
            <a:endParaRPr sz="2800" kern="1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711261" lvl="1" indent="-269561" defTabSz="487695" hangingPunct="1">
              <a:buClr>
                <a:srgbClr val="006500"/>
              </a:buClr>
              <a:buSzPct val="55000"/>
              <a:buFont typeface="Wingdings"/>
              <a:buChar char=""/>
              <a:tabLst>
                <a:tab pos="710662" algn="l"/>
                <a:tab pos="711261" algn="l"/>
              </a:tabLst>
            </a:pPr>
            <a:r>
              <a:rPr sz="2800" b="1" kern="1200" dirty="0">
                <a:solidFill>
                  <a:srgbClr val="0032CC"/>
                </a:solidFill>
                <a:latin typeface="Arial"/>
                <a:cs typeface="Arial"/>
              </a:rPr>
              <a:t>y </a:t>
            </a:r>
            <a:r>
              <a:rPr sz="2800" kern="1200" spc="-4" dirty="0">
                <a:solidFill>
                  <a:prstClr val="black"/>
                </a:solidFill>
                <a:latin typeface="Arial"/>
                <a:cs typeface="Arial"/>
              </a:rPr>
              <a:t>prefers </a:t>
            </a:r>
            <a:r>
              <a:rPr sz="2800" b="1" kern="1200" dirty="0">
                <a:solidFill>
                  <a:srgbClr val="0032CC"/>
                </a:solidFill>
                <a:latin typeface="Arial"/>
                <a:cs typeface="Arial"/>
              </a:rPr>
              <a:t>x </a:t>
            </a:r>
            <a:r>
              <a:rPr sz="2800" kern="1200" spc="-4" dirty="0">
                <a:solidFill>
                  <a:prstClr val="black"/>
                </a:solidFill>
                <a:latin typeface="Arial"/>
                <a:cs typeface="Arial"/>
              </a:rPr>
              <a:t>to one of its admitted</a:t>
            </a:r>
            <a:r>
              <a:rPr sz="2800" kern="1200" spc="-52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kern="1200" spc="-4" dirty="0">
                <a:solidFill>
                  <a:prstClr val="black"/>
                </a:solidFill>
                <a:latin typeface="Arial"/>
                <a:cs typeface="Arial"/>
              </a:rPr>
              <a:t>students.</a:t>
            </a:r>
            <a:endParaRPr sz="2800" kern="1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487695" lvl="1" indent="0" defTabSz="487695" hangingPunct="1">
              <a:spcBef>
                <a:spcPts val="37"/>
              </a:spcBef>
              <a:buClr>
                <a:srgbClr val="006500"/>
              </a:buClr>
              <a:buFont typeface="Wingdings"/>
              <a:buChar char=""/>
            </a:pPr>
            <a:endParaRPr sz="3600" kern="1200" dirty="0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334113" marR="129700" indent="-322757" defTabSz="487695" hangingPunct="1">
              <a:lnSpc>
                <a:spcPct val="79900"/>
              </a:lnSpc>
              <a:spcBef>
                <a:spcPts val="4"/>
              </a:spcBef>
              <a:buClr>
                <a:srgbClr val="3299FF"/>
              </a:buClr>
              <a:buSzPct val="58333"/>
              <a:buFont typeface="Wingdings"/>
              <a:buChar char=""/>
              <a:tabLst>
                <a:tab pos="334113" algn="l"/>
                <a:tab pos="334710" algn="l"/>
                <a:tab pos="2934695" algn="l"/>
              </a:tabLst>
            </a:pPr>
            <a:r>
              <a:rPr sz="3200" kern="1200" spc="-4" dirty="0">
                <a:solidFill>
                  <a:srgbClr val="FF0000"/>
                </a:solidFill>
                <a:latin typeface="Arial"/>
                <a:cs typeface="Arial"/>
              </a:rPr>
              <a:t>Stable</a:t>
            </a:r>
            <a:r>
              <a:rPr sz="3200" kern="1200" spc="14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3200" kern="1200" spc="-4" dirty="0">
                <a:solidFill>
                  <a:srgbClr val="FF0000"/>
                </a:solidFill>
                <a:latin typeface="Arial"/>
                <a:cs typeface="Arial"/>
              </a:rPr>
              <a:t>assignment.	</a:t>
            </a:r>
            <a:r>
              <a:rPr sz="3200" kern="1200" spc="-4" dirty="0">
                <a:solidFill>
                  <a:prstClr val="black"/>
                </a:solidFill>
                <a:latin typeface="Arial"/>
                <a:cs typeface="Arial"/>
              </a:rPr>
              <a:t>Assignment with </a:t>
            </a:r>
            <a:r>
              <a:rPr sz="3200" kern="1200" dirty="0">
                <a:solidFill>
                  <a:prstClr val="black"/>
                </a:solidFill>
                <a:latin typeface="Arial"/>
                <a:cs typeface="Arial"/>
              </a:rPr>
              <a:t>no </a:t>
            </a:r>
            <a:r>
              <a:rPr sz="3200" kern="1200" spc="-4" dirty="0">
                <a:solidFill>
                  <a:prstClr val="black"/>
                </a:solidFill>
                <a:latin typeface="Arial"/>
                <a:cs typeface="Arial"/>
              </a:rPr>
              <a:t>unstable  pairs.</a:t>
            </a:r>
            <a:endParaRPr sz="3200" kern="1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711261" lvl="1" indent="-269561" defTabSz="487695" hangingPunct="1">
              <a:lnSpc>
                <a:spcPts val="2254"/>
              </a:lnSpc>
              <a:buClr>
                <a:srgbClr val="006500"/>
              </a:buClr>
              <a:buSzPct val="55000"/>
              <a:buFont typeface="Wingdings"/>
              <a:buChar char=""/>
              <a:tabLst>
                <a:tab pos="710662" algn="l"/>
                <a:tab pos="711261" algn="l"/>
              </a:tabLst>
            </a:pPr>
            <a:r>
              <a:rPr sz="2800" kern="1200" spc="-4" dirty="0">
                <a:solidFill>
                  <a:prstClr val="black"/>
                </a:solidFill>
                <a:latin typeface="Arial"/>
                <a:cs typeface="Arial"/>
              </a:rPr>
              <a:t>Natural </a:t>
            </a:r>
            <a:r>
              <a:rPr sz="2800" kern="1200" dirty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sz="2800" kern="1200" spc="-4" dirty="0">
                <a:solidFill>
                  <a:prstClr val="black"/>
                </a:solidFill>
                <a:latin typeface="Arial"/>
                <a:cs typeface="Arial"/>
              </a:rPr>
              <a:t>desirable</a:t>
            </a:r>
            <a:r>
              <a:rPr sz="2800" kern="1200" spc="-3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kern="1200" spc="-4" dirty="0">
                <a:solidFill>
                  <a:prstClr val="black"/>
                </a:solidFill>
                <a:latin typeface="Arial"/>
                <a:cs typeface="Arial"/>
              </a:rPr>
              <a:t>condition.</a:t>
            </a:r>
            <a:endParaRPr sz="2800" kern="1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710662" marR="70528" lvl="1" indent="-268964" defTabSz="487695" hangingPunct="1">
              <a:lnSpc>
                <a:spcPts val="1807"/>
              </a:lnSpc>
              <a:spcBef>
                <a:spcPts val="432"/>
              </a:spcBef>
              <a:buClr>
                <a:srgbClr val="006500"/>
              </a:buClr>
              <a:buSzPct val="55000"/>
              <a:buFont typeface="Wingdings"/>
              <a:buChar char=""/>
              <a:tabLst>
                <a:tab pos="710662" algn="l"/>
                <a:tab pos="711261" algn="l"/>
              </a:tabLst>
            </a:pPr>
            <a:r>
              <a:rPr sz="2800" kern="1200" spc="-4" dirty="0">
                <a:solidFill>
                  <a:prstClr val="black"/>
                </a:solidFill>
                <a:latin typeface="Arial"/>
                <a:cs typeface="Arial"/>
              </a:rPr>
              <a:t>Individual self-interest </a:t>
            </a:r>
            <a:r>
              <a:rPr sz="2800" kern="1200" dirty="0">
                <a:solidFill>
                  <a:prstClr val="black"/>
                </a:solidFill>
                <a:latin typeface="Arial"/>
                <a:cs typeface="Arial"/>
              </a:rPr>
              <a:t>will </a:t>
            </a:r>
            <a:r>
              <a:rPr sz="2800" kern="1200" spc="-4" dirty="0">
                <a:solidFill>
                  <a:prstClr val="black"/>
                </a:solidFill>
                <a:latin typeface="Arial"/>
                <a:cs typeface="Arial"/>
              </a:rPr>
              <a:t>prevent any applicant/hospital  </a:t>
            </a:r>
            <a:r>
              <a:rPr sz="2800" kern="1200" dirty="0">
                <a:solidFill>
                  <a:prstClr val="black"/>
                </a:solidFill>
                <a:latin typeface="Arial"/>
                <a:cs typeface="Arial"/>
              </a:rPr>
              <a:t>deal </a:t>
            </a:r>
            <a:r>
              <a:rPr sz="2800" kern="1200" spc="-4" dirty="0">
                <a:solidFill>
                  <a:prstClr val="black"/>
                </a:solidFill>
                <a:latin typeface="Arial"/>
                <a:cs typeface="Arial"/>
              </a:rPr>
              <a:t>from </a:t>
            </a:r>
            <a:r>
              <a:rPr sz="2800" kern="1200" dirty="0">
                <a:solidFill>
                  <a:prstClr val="black"/>
                </a:solidFill>
                <a:latin typeface="Arial"/>
                <a:cs typeface="Arial"/>
              </a:rPr>
              <a:t>being</a:t>
            </a:r>
            <a:r>
              <a:rPr sz="2800" kern="1200" spc="-28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800" kern="1200" spc="-4" dirty="0">
                <a:solidFill>
                  <a:prstClr val="black"/>
                </a:solidFill>
                <a:latin typeface="Arial"/>
                <a:cs typeface="Arial"/>
              </a:rPr>
              <a:t>made.</a:t>
            </a:r>
            <a:endParaRPr sz="2800" kern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124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al.  Given a set of preferences among hospitals and med-school students, design a self-reinforcing admissions process.…"/>
          <p:cNvSpPr txBox="1">
            <a:spLocks noGrp="1"/>
          </p:cNvSpPr>
          <p:nvPr>
            <p:ph type="body" idx="1"/>
          </p:nvPr>
        </p:nvSpPr>
        <p:spPr>
          <a:xfrm>
            <a:off x="483987" y="2671700"/>
            <a:ext cx="8892770" cy="500926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Goal.  </a:t>
            </a:r>
            <a:r>
              <a:rPr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Given a set of preferences among hospitals and med-school students, design a </a:t>
            </a:r>
            <a:r>
              <a:rPr dirty="0">
                <a:solidFill>
                  <a:srgbClr val="8D3124"/>
                </a:solidFill>
                <a:uFill>
                  <a:solidFill>
                    <a:srgbClr val="8D3124"/>
                  </a:solidFill>
                </a:uFill>
              </a:rPr>
              <a:t>self-reinforcing</a:t>
            </a:r>
            <a:r>
              <a:rPr dirty="0">
                <a:solidFill>
                  <a:srgbClr val="D81E00"/>
                </a:solidFill>
                <a:uFill>
                  <a:solidFill>
                    <a:srgbClr val="D81E00"/>
                  </a:solidFill>
                </a:uFill>
              </a:rPr>
              <a:t> </a:t>
            </a:r>
            <a:r>
              <a:rPr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admissions process.</a:t>
            </a:r>
          </a:p>
          <a:p>
            <a:r>
              <a:rPr dirty="0"/>
              <a:t>Unstable pair.  </a:t>
            </a:r>
            <a:r>
              <a:rPr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Hospital </a:t>
            </a:r>
            <a:r>
              <a:rPr i="1" dirty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h</a:t>
            </a:r>
            <a:r>
              <a:rPr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and student </a:t>
            </a:r>
            <a:r>
              <a:rPr i="1" dirty="0">
                <a:solidFill>
                  <a:srgbClr val="000000"/>
                </a:solidFill>
                <a:latin typeface="Times"/>
                <a:ea typeface="Times"/>
                <a:cs typeface="Times"/>
                <a:sym typeface="Times"/>
              </a:rPr>
              <a:t>s</a:t>
            </a:r>
            <a:r>
              <a:rPr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form an </a:t>
            </a:r>
            <a:r>
              <a:rPr dirty="0">
                <a:solidFill>
                  <a:srgbClr val="8D3124"/>
                </a:solidFill>
                <a:uFill>
                  <a:solidFill>
                    <a:srgbClr val="8D3124"/>
                  </a:solidFill>
                </a:uFill>
              </a:rPr>
              <a:t>unstable pair</a:t>
            </a:r>
            <a:r>
              <a:rPr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if both:</a:t>
            </a:r>
          </a:p>
          <a:p>
            <a:pPr lvl="1"/>
            <a:r>
              <a:rPr i="1" dirty="0">
                <a:latin typeface="Times"/>
                <a:ea typeface="Times"/>
                <a:cs typeface="Times"/>
                <a:sym typeface="Times"/>
              </a:rPr>
              <a:t>h</a:t>
            </a:r>
            <a:r>
              <a:rPr dirty="0"/>
              <a:t> prefers </a:t>
            </a:r>
            <a:r>
              <a:rPr i="1" dirty="0">
                <a:latin typeface="Times"/>
                <a:ea typeface="Times"/>
                <a:cs typeface="Times"/>
                <a:sym typeface="Times"/>
              </a:rPr>
              <a:t>s</a:t>
            </a:r>
            <a:r>
              <a:rPr dirty="0"/>
              <a:t> to one of its admitted students.</a:t>
            </a:r>
          </a:p>
          <a:p>
            <a:pPr lvl="1"/>
            <a:r>
              <a:rPr i="1" dirty="0">
                <a:latin typeface="Times"/>
                <a:ea typeface="Times"/>
                <a:cs typeface="Times"/>
                <a:sym typeface="Times"/>
              </a:rPr>
              <a:t>s</a:t>
            </a:r>
            <a:r>
              <a:rPr dirty="0"/>
              <a:t> prefers </a:t>
            </a:r>
            <a:r>
              <a:rPr i="1" dirty="0">
                <a:latin typeface="Times"/>
                <a:ea typeface="Times"/>
                <a:cs typeface="Times"/>
                <a:sym typeface="Times"/>
              </a:rPr>
              <a:t>h</a:t>
            </a:r>
            <a:r>
              <a:rPr dirty="0"/>
              <a:t> to assigned hospital.</a:t>
            </a:r>
          </a:p>
          <a:p>
            <a:r>
              <a:rPr dirty="0"/>
              <a:t>Stable assignment.  </a:t>
            </a:r>
            <a:r>
              <a:rPr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Assignment with no unstable pairs.</a:t>
            </a:r>
          </a:p>
          <a:p>
            <a:pPr lvl="1"/>
            <a:r>
              <a:rPr dirty="0"/>
              <a:t>Natural and desirable condition.</a:t>
            </a:r>
          </a:p>
          <a:p>
            <a:pPr lvl="1"/>
            <a:r>
              <a:rPr dirty="0"/>
              <a:t>Individual self-interest prevents any hospital–student side deal.</a:t>
            </a:r>
          </a:p>
        </p:txBody>
      </p:sp>
      <p:pic>
        <p:nvPicPr>
          <p:cNvPr id="95" name="pic-fellows.tiff" descr="pic-fellows.tiff"/>
          <p:cNvPicPr>
            <a:picLocks noChangeAspect="1"/>
          </p:cNvPicPr>
          <p:nvPr/>
        </p:nvPicPr>
        <p:blipFill>
          <a:blip r:embed="rId3"/>
          <a:srcRect b="6"/>
          <a:stretch>
            <a:fillRect/>
          </a:stretch>
        </p:blipFill>
        <p:spPr>
          <a:xfrm>
            <a:off x="9797935" y="2830810"/>
            <a:ext cx="2952750" cy="2004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8" extrusionOk="0">
                <a:moveTo>
                  <a:pt x="3362" y="0"/>
                </a:moveTo>
                <a:cubicBezTo>
                  <a:pt x="2396" y="0"/>
                  <a:pt x="1906" y="3"/>
                  <a:pt x="1389" y="244"/>
                </a:cubicBezTo>
                <a:cubicBezTo>
                  <a:pt x="820" y="549"/>
                  <a:pt x="373" y="1208"/>
                  <a:pt x="165" y="2047"/>
                </a:cubicBezTo>
                <a:cubicBezTo>
                  <a:pt x="1" y="2812"/>
                  <a:pt x="0" y="3533"/>
                  <a:pt x="0" y="4953"/>
                </a:cubicBezTo>
                <a:lnTo>
                  <a:pt x="0" y="16626"/>
                </a:lnTo>
                <a:cubicBezTo>
                  <a:pt x="0" y="18068"/>
                  <a:pt x="1" y="18789"/>
                  <a:pt x="165" y="19555"/>
                </a:cubicBezTo>
                <a:cubicBezTo>
                  <a:pt x="373" y="20393"/>
                  <a:pt x="820" y="21052"/>
                  <a:pt x="1389" y="21357"/>
                </a:cubicBezTo>
                <a:cubicBezTo>
                  <a:pt x="1909" y="21600"/>
                  <a:pt x="2398" y="21598"/>
                  <a:pt x="3362" y="21598"/>
                </a:cubicBezTo>
                <a:lnTo>
                  <a:pt x="18223" y="21598"/>
                </a:lnTo>
                <a:cubicBezTo>
                  <a:pt x="19202" y="21598"/>
                  <a:pt x="19691" y="21600"/>
                  <a:pt x="20211" y="21357"/>
                </a:cubicBezTo>
                <a:cubicBezTo>
                  <a:pt x="20780" y="21052"/>
                  <a:pt x="21227" y="20393"/>
                  <a:pt x="21435" y="19555"/>
                </a:cubicBezTo>
                <a:cubicBezTo>
                  <a:pt x="21599" y="18789"/>
                  <a:pt x="21600" y="18065"/>
                  <a:pt x="21600" y="16645"/>
                </a:cubicBezTo>
                <a:lnTo>
                  <a:pt x="21600" y="4975"/>
                </a:lnTo>
                <a:cubicBezTo>
                  <a:pt x="21600" y="3533"/>
                  <a:pt x="21599" y="2812"/>
                  <a:pt x="21435" y="2047"/>
                </a:cubicBezTo>
                <a:cubicBezTo>
                  <a:pt x="21227" y="1208"/>
                  <a:pt x="20780" y="549"/>
                  <a:pt x="20211" y="244"/>
                </a:cubicBezTo>
                <a:cubicBezTo>
                  <a:pt x="19691" y="1"/>
                  <a:pt x="19202" y="0"/>
                  <a:pt x="18238" y="0"/>
                </a:cubicBezTo>
                <a:lnTo>
                  <a:pt x="336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96" name="mayo-clinic.jpg" descr="mayo-clinic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9558" y="5535516"/>
            <a:ext cx="2689502" cy="2000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7" extrusionOk="0">
                <a:moveTo>
                  <a:pt x="3583" y="0"/>
                </a:moveTo>
                <a:cubicBezTo>
                  <a:pt x="2554" y="0"/>
                  <a:pt x="2030" y="0"/>
                  <a:pt x="1480" y="234"/>
                </a:cubicBezTo>
                <a:cubicBezTo>
                  <a:pt x="873" y="531"/>
                  <a:pt x="395" y="1174"/>
                  <a:pt x="175" y="1989"/>
                </a:cubicBezTo>
                <a:cubicBezTo>
                  <a:pt x="-1" y="2734"/>
                  <a:pt x="0" y="3436"/>
                  <a:pt x="0" y="4817"/>
                </a:cubicBezTo>
                <a:lnTo>
                  <a:pt x="0" y="16756"/>
                </a:lnTo>
                <a:cubicBezTo>
                  <a:pt x="0" y="18159"/>
                  <a:pt x="-1" y="18862"/>
                  <a:pt x="175" y="19607"/>
                </a:cubicBezTo>
                <a:cubicBezTo>
                  <a:pt x="395" y="20422"/>
                  <a:pt x="873" y="21065"/>
                  <a:pt x="1480" y="21362"/>
                </a:cubicBezTo>
                <a:cubicBezTo>
                  <a:pt x="2034" y="21598"/>
                  <a:pt x="2556" y="21596"/>
                  <a:pt x="3583" y="21596"/>
                </a:cubicBezTo>
                <a:lnTo>
                  <a:pt x="17999" y="21596"/>
                </a:lnTo>
                <a:cubicBezTo>
                  <a:pt x="19043" y="21596"/>
                  <a:pt x="19563" y="21598"/>
                  <a:pt x="20117" y="21362"/>
                </a:cubicBezTo>
                <a:cubicBezTo>
                  <a:pt x="20723" y="21065"/>
                  <a:pt x="21201" y="20422"/>
                  <a:pt x="21422" y="19607"/>
                </a:cubicBezTo>
                <a:cubicBezTo>
                  <a:pt x="21598" y="18862"/>
                  <a:pt x="21599" y="18160"/>
                  <a:pt x="21599" y="16779"/>
                </a:cubicBezTo>
                <a:lnTo>
                  <a:pt x="21599" y="4840"/>
                </a:lnTo>
                <a:cubicBezTo>
                  <a:pt x="21599" y="3437"/>
                  <a:pt x="21598" y="2734"/>
                  <a:pt x="21422" y="1989"/>
                </a:cubicBezTo>
                <a:cubicBezTo>
                  <a:pt x="21201" y="1174"/>
                  <a:pt x="20723" y="531"/>
                  <a:pt x="20117" y="234"/>
                </a:cubicBezTo>
                <a:cubicBezTo>
                  <a:pt x="19563" y="-2"/>
                  <a:pt x="19041" y="0"/>
                  <a:pt x="18014" y="0"/>
                </a:cubicBezTo>
                <a:lnTo>
                  <a:pt x="3583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8" name="object 2"/>
          <p:cNvSpPr txBox="1">
            <a:spLocks/>
          </p:cNvSpPr>
          <p:nvPr/>
        </p:nvSpPr>
        <p:spPr>
          <a:xfrm>
            <a:off x="1123289" y="1433058"/>
            <a:ext cx="7422194" cy="533623"/>
          </a:xfrm>
          <a:prstGeom prst="rect">
            <a:avLst/>
          </a:prstGeom>
        </p:spPr>
        <p:txBody>
          <a:bodyPr vert="horz" wrap="square" lIns="0" tIns="11953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953" defTabSz="975390">
              <a:lnSpc>
                <a:spcPct val="100000"/>
              </a:lnSpc>
              <a:spcBef>
                <a:spcPts val="94"/>
              </a:spcBef>
            </a:pPr>
            <a:r>
              <a:rPr lang="en-US" sz="3389" b="1" spc="-4" dirty="0">
                <a:solidFill>
                  <a:prstClr val="black"/>
                </a:solidFill>
                <a:latin typeface="Calibri Light" panose="020F0302020204030204"/>
              </a:rPr>
              <a:t>Matching med-school students to hospitals</a:t>
            </a:r>
            <a:endParaRPr lang="en-US" sz="3389" b="1" dirty="0">
              <a:solidFill>
                <a:prstClr val="black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88327407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build="p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0380" y="1416431"/>
            <a:ext cx="5163073" cy="533623"/>
          </a:xfrm>
          <a:prstGeom prst="rect">
            <a:avLst/>
          </a:prstGeom>
        </p:spPr>
        <p:txBody>
          <a:bodyPr vert="horz" wrap="square" lIns="0" tIns="11953" rIns="0" bIns="0" rtlCol="0" anchor="ctr">
            <a:spAutoFit/>
          </a:bodyPr>
          <a:lstStyle/>
          <a:p>
            <a:pPr marL="11953">
              <a:lnSpc>
                <a:spcPct val="100000"/>
              </a:lnSpc>
              <a:spcBef>
                <a:spcPts val="94"/>
              </a:spcBef>
            </a:pPr>
            <a:r>
              <a:rPr sz="3389" b="1" spc="-4" dirty="0"/>
              <a:t>Stable Matching</a:t>
            </a:r>
            <a:r>
              <a:rPr sz="3389" b="1" spc="-61" dirty="0"/>
              <a:t> </a:t>
            </a:r>
            <a:r>
              <a:rPr sz="3389" b="1" spc="-4" dirty="0"/>
              <a:t>Problem</a:t>
            </a:r>
            <a:endParaRPr sz="3389" b="1" dirty="0"/>
          </a:p>
        </p:txBody>
      </p:sp>
      <p:sp>
        <p:nvSpPr>
          <p:cNvPr id="3" name="object 3"/>
          <p:cNvSpPr txBox="1"/>
          <p:nvPr/>
        </p:nvSpPr>
        <p:spPr>
          <a:xfrm>
            <a:off x="1577773" y="2336970"/>
            <a:ext cx="7871211" cy="2289616"/>
          </a:xfrm>
          <a:prstGeom prst="rect">
            <a:avLst/>
          </a:prstGeom>
        </p:spPr>
        <p:txBody>
          <a:bodyPr vert="horz" wrap="square" lIns="0" tIns="11953" rIns="0" bIns="0" rtlCol="0">
            <a:spAutoFit/>
          </a:bodyPr>
          <a:lstStyle/>
          <a:p>
            <a:pPr marL="334710" indent="-322757" defTabSz="487695" hangingPunct="1">
              <a:spcBef>
                <a:spcPts val="94"/>
              </a:spcBef>
              <a:buClr>
                <a:srgbClr val="3299FF"/>
              </a:buClr>
              <a:buSzPct val="60000"/>
              <a:buFont typeface="Wingdings"/>
              <a:buChar char=""/>
              <a:tabLst>
                <a:tab pos="334113" algn="l"/>
                <a:tab pos="334710" algn="l"/>
                <a:tab pos="1036408" algn="l"/>
              </a:tabLst>
            </a:pPr>
            <a:r>
              <a:rPr sz="2400" kern="1200" spc="-4" dirty="0">
                <a:solidFill>
                  <a:srgbClr val="FF0000"/>
                </a:solidFill>
                <a:latin typeface="Arial"/>
                <a:cs typeface="Arial"/>
              </a:rPr>
              <a:t>Goal.	</a:t>
            </a:r>
            <a:r>
              <a:rPr sz="2400" kern="1200" spc="-4" dirty="0">
                <a:solidFill>
                  <a:prstClr val="black"/>
                </a:solidFill>
                <a:latin typeface="Arial"/>
                <a:cs typeface="Arial"/>
              </a:rPr>
              <a:t>Given </a:t>
            </a:r>
            <a:r>
              <a:rPr sz="2400" b="1" kern="1200" dirty="0">
                <a:solidFill>
                  <a:srgbClr val="0032CC"/>
                </a:solidFill>
                <a:latin typeface="Arial"/>
                <a:cs typeface="Arial"/>
              </a:rPr>
              <a:t>n </a:t>
            </a:r>
            <a:r>
              <a:rPr sz="2400" kern="1200" spc="-4" dirty="0">
                <a:solidFill>
                  <a:prstClr val="black"/>
                </a:solidFill>
                <a:latin typeface="Arial"/>
                <a:cs typeface="Arial"/>
              </a:rPr>
              <a:t>men </a:t>
            </a:r>
            <a:r>
              <a:rPr sz="2400" kern="1200" dirty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sz="2400" b="1" kern="1200" dirty="0">
                <a:solidFill>
                  <a:srgbClr val="0032CC"/>
                </a:solidFill>
                <a:latin typeface="Arial"/>
                <a:cs typeface="Arial"/>
              </a:rPr>
              <a:t>n </a:t>
            </a:r>
            <a:r>
              <a:rPr sz="2400" kern="1200" spc="-4" dirty="0">
                <a:solidFill>
                  <a:prstClr val="black"/>
                </a:solidFill>
                <a:latin typeface="Arial"/>
                <a:cs typeface="Arial"/>
              </a:rPr>
              <a:t>women, find </a:t>
            </a:r>
            <a:r>
              <a:rPr sz="2400" kern="1200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sz="2400" kern="1200" spc="-4" dirty="0">
                <a:solidFill>
                  <a:prstClr val="black"/>
                </a:solidFill>
                <a:latin typeface="Arial"/>
                <a:cs typeface="Arial"/>
              </a:rPr>
              <a:t>"suitable"</a:t>
            </a:r>
            <a:r>
              <a:rPr sz="2400" kern="1200" spc="-43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400" kern="1200" spc="-4" dirty="0">
                <a:solidFill>
                  <a:prstClr val="black"/>
                </a:solidFill>
                <a:latin typeface="Arial"/>
                <a:cs typeface="Arial"/>
              </a:rPr>
              <a:t>matching.</a:t>
            </a:r>
            <a:endParaRPr sz="2400" kern="1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711261" lvl="1" indent="-269561" defTabSz="487695" hangingPunct="1">
              <a:buClr>
                <a:srgbClr val="006500"/>
              </a:buClr>
              <a:buSzPct val="55555"/>
              <a:buFont typeface="Wingdings"/>
              <a:buChar char=""/>
              <a:tabLst>
                <a:tab pos="710662" algn="l"/>
                <a:tab pos="711261" algn="l"/>
              </a:tabLst>
            </a:pPr>
            <a:r>
              <a:rPr sz="2000" kern="1200" spc="-4" dirty="0">
                <a:solidFill>
                  <a:prstClr val="black"/>
                </a:solidFill>
                <a:latin typeface="Arial"/>
                <a:cs typeface="Arial"/>
              </a:rPr>
              <a:t>Participants rate members </a:t>
            </a:r>
            <a:r>
              <a:rPr sz="2000" kern="1200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sz="2000" kern="1200" spc="-4" dirty="0">
                <a:solidFill>
                  <a:prstClr val="black"/>
                </a:solidFill>
                <a:latin typeface="Arial"/>
                <a:cs typeface="Arial"/>
              </a:rPr>
              <a:t>opposite sex.</a:t>
            </a:r>
            <a:endParaRPr sz="2000" kern="1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711261" lvl="1" indent="-269561" defTabSz="487695" hangingPunct="1">
              <a:spcBef>
                <a:spcPts val="4"/>
              </a:spcBef>
              <a:buClr>
                <a:srgbClr val="006500"/>
              </a:buClr>
              <a:buSzPct val="55555"/>
              <a:buFont typeface="Wingdings"/>
              <a:buChar char=""/>
              <a:tabLst>
                <a:tab pos="710662" algn="l"/>
                <a:tab pos="711261" algn="l"/>
              </a:tabLst>
            </a:pPr>
            <a:r>
              <a:rPr sz="2000" kern="1200" spc="-4" dirty="0">
                <a:solidFill>
                  <a:prstClr val="black"/>
                </a:solidFill>
                <a:latin typeface="Arial"/>
                <a:cs typeface="Arial"/>
              </a:rPr>
              <a:t>Each man lists women in order </a:t>
            </a:r>
            <a:r>
              <a:rPr sz="2000" kern="1200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sz="2000" kern="1200" spc="-4" dirty="0">
                <a:solidFill>
                  <a:prstClr val="black"/>
                </a:solidFill>
                <a:latin typeface="Arial"/>
                <a:cs typeface="Arial"/>
              </a:rPr>
              <a:t>preference from best to</a:t>
            </a:r>
            <a:r>
              <a:rPr sz="2000" kern="1200" spc="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kern="1200" spc="-4" dirty="0">
                <a:solidFill>
                  <a:prstClr val="black"/>
                </a:solidFill>
                <a:latin typeface="Arial"/>
                <a:cs typeface="Arial"/>
              </a:rPr>
              <a:t>worst.</a:t>
            </a:r>
            <a:endParaRPr sz="2000" kern="1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711261" lvl="1" indent="-269561" defTabSz="487695" hangingPunct="1">
              <a:buClr>
                <a:srgbClr val="006500"/>
              </a:buClr>
              <a:buSzPct val="55555"/>
              <a:buFont typeface="Wingdings"/>
              <a:buChar char=""/>
              <a:tabLst>
                <a:tab pos="710662" algn="l"/>
                <a:tab pos="711261" algn="l"/>
              </a:tabLst>
            </a:pPr>
            <a:r>
              <a:rPr sz="2000" kern="1200" spc="-4" dirty="0">
                <a:solidFill>
                  <a:prstClr val="black"/>
                </a:solidFill>
                <a:latin typeface="Arial"/>
                <a:cs typeface="Arial"/>
              </a:rPr>
              <a:t>Each woman lists men in order </a:t>
            </a:r>
            <a:r>
              <a:rPr sz="2000" kern="1200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sz="2000" kern="1200" spc="-4" dirty="0">
                <a:solidFill>
                  <a:prstClr val="black"/>
                </a:solidFill>
                <a:latin typeface="Arial"/>
                <a:cs typeface="Arial"/>
              </a:rPr>
              <a:t>preference from best to</a:t>
            </a:r>
            <a:r>
              <a:rPr sz="2000" kern="1200" spc="7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000" kern="1200" spc="-4" dirty="0">
                <a:solidFill>
                  <a:prstClr val="black"/>
                </a:solidFill>
                <a:latin typeface="Arial"/>
                <a:cs typeface="Arial"/>
              </a:rPr>
              <a:t>worst.</a:t>
            </a:r>
            <a:endParaRPr sz="2000" kern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55728" y="640705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5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489494" y="640705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5" h="414654">
                <a:moveTo>
                  <a:pt x="0" y="0"/>
                </a:moveTo>
                <a:lnTo>
                  <a:pt x="0" y="414147"/>
                </a:lnTo>
                <a:lnTo>
                  <a:pt x="992119" y="414147"/>
                </a:lnTo>
                <a:lnTo>
                  <a:pt x="99211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89494" y="640705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5" h="414654">
                <a:moveTo>
                  <a:pt x="0" y="0"/>
                </a:moveTo>
                <a:lnTo>
                  <a:pt x="0" y="414147"/>
                </a:lnTo>
                <a:lnTo>
                  <a:pt x="992119" y="414147"/>
                </a:lnTo>
                <a:lnTo>
                  <a:pt x="99211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357014" y="6407058"/>
            <a:ext cx="932330" cy="390263"/>
          </a:xfrm>
          <a:custGeom>
            <a:avLst/>
            <a:gdLst/>
            <a:ahLst/>
            <a:cxnLst/>
            <a:rect l="l" t="t" r="r" b="b"/>
            <a:pathLst>
              <a:path w="990600" h="414654">
                <a:moveTo>
                  <a:pt x="0" y="0"/>
                </a:moveTo>
                <a:lnTo>
                  <a:pt x="0" y="414147"/>
                </a:lnTo>
                <a:lnTo>
                  <a:pt x="990597" y="414147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423254" y="640705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423254" y="640705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555728" y="6016910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5" h="414654">
                <a:moveTo>
                  <a:pt x="0" y="0"/>
                </a:moveTo>
                <a:lnTo>
                  <a:pt x="0" y="414527"/>
                </a:lnTo>
                <a:lnTo>
                  <a:pt x="992126" y="41452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555373" y="6016910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5" h="414654">
                <a:moveTo>
                  <a:pt x="0" y="0"/>
                </a:moveTo>
                <a:lnTo>
                  <a:pt x="0" y="414527"/>
                </a:lnTo>
                <a:lnTo>
                  <a:pt x="992503" y="414527"/>
                </a:lnTo>
                <a:lnTo>
                  <a:pt x="992503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489494" y="6016910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5" h="414654">
                <a:moveTo>
                  <a:pt x="0" y="0"/>
                </a:moveTo>
                <a:lnTo>
                  <a:pt x="0" y="414527"/>
                </a:lnTo>
                <a:lnTo>
                  <a:pt x="992119" y="414527"/>
                </a:lnTo>
                <a:lnTo>
                  <a:pt x="99211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489494" y="6016910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5" h="414654">
                <a:moveTo>
                  <a:pt x="0" y="0"/>
                </a:moveTo>
                <a:lnTo>
                  <a:pt x="0" y="414527"/>
                </a:lnTo>
                <a:lnTo>
                  <a:pt x="992119" y="414527"/>
                </a:lnTo>
                <a:lnTo>
                  <a:pt x="99211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357014" y="6016910"/>
            <a:ext cx="932330" cy="390263"/>
          </a:xfrm>
          <a:custGeom>
            <a:avLst/>
            <a:gdLst/>
            <a:ahLst/>
            <a:cxnLst/>
            <a:rect l="l" t="t" r="r" b="b"/>
            <a:pathLst>
              <a:path w="990600" h="414654">
                <a:moveTo>
                  <a:pt x="0" y="0"/>
                </a:moveTo>
                <a:lnTo>
                  <a:pt x="0" y="414527"/>
                </a:lnTo>
                <a:lnTo>
                  <a:pt x="990597" y="414527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357014" y="6016910"/>
            <a:ext cx="932330" cy="390263"/>
          </a:xfrm>
          <a:custGeom>
            <a:avLst/>
            <a:gdLst/>
            <a:ahLst/>
            <a:cxnLst/>
            <a:rect l="l" t="t" r="r" b="b"/>
            <a:pathLst>
              <a:path w="990600" h="414654">
                <a:moveTo>
                  <a:pt x="0" y="0"/>
                </a:moveTo>
                <a:lnTo>
                  <a:pt x="0" y="414527"/>
                </a:lnTo>
                <a:lnTo>
                  <a:pt x="990597" y="414527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423254" y="6016910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527"/>
                </a:lnTo>
                <a:lnTo>
                  <a:pt x="992126" y="41452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423254" y="6016910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527"/>
                </a:lnTo>
                <a:lnTo>
                  <a:pt x="992126" y="41452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555728" y="562712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5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555373" y="562712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5" h="414654">
                <a:moveTo>
                  <a:pt x="0" y="0"/>
                </a:moveTo>
                <a:lnTo>
                  <a:pt x="0" y="414147"/>
                </a:lnTo>
                <a:lnTo>
                  <a:pt x="992503" y="414147"/>
                </a:lnTo>
                <a:lnTo>
                  <a:pt x="992503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719841" y="5685449"/>
            <a:ext cx="604819" cy="981091"/>
          </a:xfrm>
          <a:prstGeom prst="rect">
            <a:avLst/>
          </a:prstGeom>
        </p:spPr>
        <p:txBody>
          <a:bodyPr vert="horz" wrap="square" lIns="0" tIns="11356" rIns="0" bIns="0" rtlCol="0">
            <a:spAutoFit/>
          </a:bodyPr>
          <a:lstStyle/>
          <a:p>
            <a:pPr marL="11953" defTabSz="487695" hangingPunct="1">
              <a:spcBef>
                <a:spcPts val="90"/>
              </a:spcBef>
            </a:pPr>
            <a:r>
              <a:rPr sz="1506" kern="1200" spc="-4" dirty="0">
                <a:solidFill>
                  <a:srgbClr val="FFFFFF"/>
                </a:solidFill>
                <a:latin typeface="Comic Sans MS"/>
                <a:cs typeface="Comic Sans MS"/>
              </a:rPr>
              <a:t>Xavier</a:t>
            </a:r>
            <a:endParaRPr sz="1506" kern="1200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40046" marR="32874" indent="77701" defTabSz="487695" hangingPunct="1">
              <a:lnSpc>
                <a:spcPct val="169800"/>
              </a:lnSpc>
              <a:spcBef>
                <a:spcPts val="4"/>
              </a:spcBef>
            </a:pPr>
            <a:r>
              <a:rPr sz="1506" kern="1200" dirty="0">
                <a:solidFill>
                  <a:srgbClr val="FFFFFF"/>
                </a:solidFill>
                <a:latin typeface="Comic Sans MS"/>
                <a:cs typeface="Comic Sans MS"/>
              </a:rPr>
              <a:t>Yuri  </a:t>
            </a:r>
            <a:r>
              <a:rPr sz="1506" kern="1200" spc="-4" dirty="0">
                <a:solidFill>
                  <a:srgbClr val="FFFFFF"/>
                </a:solidFill>
                <a:latin typeface="Comic Sans MS"/>
                <a:cs typeface="Comic Sans MS"/>
              </a:rPr>
              <a:t>Zoran</a:t>
            </a:r>
            <a:endParaRPr sz="1506" kern="120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489494" y="562712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5" h="414654">
                <a:moveTo>
                  <a:pt x="0" y="0"/>
                </a:moveTo>
                <a:lnTo>
                  <a:pt x="0" y="414147"/>
                </a:lnTo>
                <a:lnTo>
                  <a:pt x="992119" y="414147"/>
                </a:lnTo>
                <a:lnTo>
                  <a:pt x="99211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489494" y="562712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5" h="414654">
                <a:moveTo>
                  <a:pt x="0" y="0"/>
                </a:moveTo>
                <a:lnTo>
                  <a:pt x="0" y="414147"/>
                </a:lnTo>
                <a:lnTo>
                  <a:pt x="992119" y="414147"/>
                </a:lnTo>
                <a:lnTo>
                  <a:pt x="99211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629936" y="5685450"/>
            <a:ext cx="652630" cy="981091"/>
          </a:xfrm>
          <a:prstGeom prst="rect">
            <a:avLst/>
          </a:prstGeom>
        </p:spPr>
        <p:txBody>
          <a:bodyPr vert="horz" wrap="square" lIns="0" tIns="11356" rIns="0" bIns="0" rtlCol="0">
            <a:spAutoFit/>
          </a:bodyPr>
          <a:lstStyle/>
          <a:p>
            <a:pPr marL="130896" defTabSz="487695" hangingPunct="1">
              <a:spcBef>
                <a:spcPts val="90"/>
              </a:spcBef>
            </a:pPr>
            <a:r>
              <a:rPr sz="1506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Amy</a:t>
            </a:r>
            <a:endParaRPr sz="1506" kern="1200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130896" marR="4782" indent="-119540" defTabSz="487695" hangingPunct="1">
              <a:lnSpc>
                <a:spcPct val="169800"/>
              </a:lnSpc>
              <a:spcBef>
                <a:spcPts val="4"/>
              </a:spcBef>
            </a:pPr>
            <a:r>
              <a:rPr sz="1506" kern="1200" dirty="0">
                <a:solidFill>
                  <a:prstClr val="black"/>
                </a:solidFill>
                <a:latin typeface="Comic Sans MS"/>
                <a:cs typeface="Comic Sans MS"/>
              </a:rPr>
              <a:t>B</a:t>
            </a:r>
            <a:r>
              <a:rPr sz="1506" kern="1200" spc="-10" dirty="0">
                <a:solidFill>
                  <a:prstClr val="black"/>
                </a:solidFill>
                <a:latin typeface="Comic Sans MS"/>
                <a:cs typeface="Comic Sans MS"/>
              </a:rPr>
              <a:t>r</a:t>
            </a:r>
            <a:r>
              <a:rPr sz="1506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506" kern="1200" spc="-10" dirty="0">
                <a:solidFill>
                  <a:prstClr val="black"/>
                </a:solidFill>
                <a:latin typeface="Comic Sans MS"/>
                <a:cs typeface="Comic Sans MS"/>
              </a:rPr>
              <a:t>n</a:t>
            </a:r>
            <a:r>
              <a:rPr sz="1506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da  Amy</a:t>
            </a:r>
            <a:endParaRPr sz="1506" kern="120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357014" y="5627128"/>
            <a:ext cx="932330" cy="390263"/>
          </a:xfrm>
          <a:custGeom>
            <a:avLst/>
            <a:gdLst/>
            <a:ahLst/>
            <a:cxnLst/>
            <a:rect l="l" t="t" r="r" b="b"/>
            <a:pathLst>
              <a:path w="990600" h="414654">
                <a:moveTo>
                  <a:pt x="0" y="0"/>
                </a:moveTo>
                <a:lnTo>
                  <a:pt x="0" y="414147"/>
                </a:lnTo>
                <a:lnTo>
                  <a:pt x="990597" y="414147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357014" y="5627128"/>
            <a:ext cx="932330" cy="390263"/>
          </a:xfrm>
          <a:custGeom>
            <a:avLst/>
            <a:gdLst/>
            <a:ahLst/>
            <a:cxnLst/>
            <a:rect l="l" t="t" r="r" b="b"/>
            <a:pathLst>
              <a:path w="990600" h="414654">
                <a:moveTo>
                  <a:pt x="0" y="0"/>
                </a:moveTo>
                <a:lnTo>
                  <a:pt x="0" y="414147"/>
                </a:lnTo>
                <a:lnTo>
                  <a:pt x="990597" y="414147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552682" y="5685450"/>
            <a:ext cx="540870" cy="981091"/>
          </a:xfrm>
          <a:prstGeom prst="rect">
            <a:avLst/>
          </a:prstGeom>
        </p:spPr>
        <p:txBody>
          <a:bodyPr vert="horz" wrap="square" lIns="0" tIns="11356" rIns="0" bIns="0" rtlCol="0">
            <a:spAutoFit/>
          </a:bodyPr>
          <a:lstStyle/>
          <a:p>
            <a:pPr marL="11953" defTabSz="487695" hangingPunct="1">
              <a:spcBef>
                <a:spcPts val="90"/>
              </a:spcBef>
            </a:pPr>
            <a:r>
              <a:rPr sz="1506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Claire</a:t>
            </a:r>
            <a:endParaRPr sz="1506" kern="1200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11953" marR="4782" defTabSz="487695" hangingPunct="1">
              <a:lnSpc>
                <a:spcPct val="169800"/>
              </a:lnSpc>
              <a:spcBef>
                <a:spcPts val="4"/>
              </a:spcBef>
            </a:pPr>
            <a:r>
              <a:rPr sz="1506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Claire  Claire</a:t>
            </a:r>
            <a:endParaRPr sz="1506" kern="120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423254" y="562712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423254" y="562712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563698" y="5685449"/>
            <a:ext cx="652630" cy="981091"/>
          </a:xfrm>
          <a:prstGeom prst="rect">
            <a:avLst/>
          </a:prstGeom>
        </p:spPr>
        <p:txBody>
          <a:bodyPr vert="horz" wrap="square" lIns="0" tIns="11356" rIns="0" bIns="0" rtlCol="0">
            <a:spAutoFit/>
          </a:bodyPr>
          <a:lstStyle/>
          <a:p>
            <a:pPr marL="11953" defTabSz="487695" hangingPunct="1">
              <a:spcBef>
                <a:spcPts val="90"/>
              </a:spcBef>
            </a:pPr>
            <a:r>
              <a:rPr sz="1506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Brenda</a:t>
            </a:r>
            <a:endParaRPr sz="1506" kern="1200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11953" marR="4782" indent="118941" defTabSz="487695" hangingPunct="1">
              <a:lnSpc>
                <a:spcPct val="169800"/>
              </a:lnSpc>
              <a:spcBef>
                <a:spcPts val="4"/>
              </a:spcBef>
            </a:pPr>
            <a:r>
              <a:rPr sz="1506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Amy  </a:t>
            </a:r>
            <a:r>
              <a:rPr sz="1506" kern="1200" dirty="0">
                <a:solidFill>
                  <a:prstClr val="black"/>
                </a:solidFill>
                <a:latin typeface="Comic Sans MS"/>
                <a:cs typeface="Comic Sans MS"/>
              </a:rPr>
              <a:t>B</a:t>
            </a:r>
            <a:r>
              <a:rPr sz="1506" kern="1200" spc="-10" dirty="0">
                <a:solidFill>
                  <a:prstClr val="black"/>
                </a:solidFill>
                <a:latin typeface="Comic Sans MS"/>
                <a:cs typeface="Comic Sans MS"/>
              </a:rPr>
              <a:t>r</a:t>
            </a:r>
            <a:r>
              <a:rPr sz="1506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e</a:t>
            </a:r>
            <a:r>
              <a:rPr sz="1506" kern="1200" spc="-10" dirty="0">
                <a:solidFill>
                  <a:prstClr val="black"/>
                </a:solidFill>
                <a:latin typeface="Comic Sans MS"/>
                <a:cs typeface="Comic Sans MS"/>
              </a:rPr>
              <a:t>n</a:t>
            </a:r>
            <a:r>
              <a:rPr sz="1506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da</a:t>
            </a:r>
            <a:endParaRPr sz="1506" kern="120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489494" y="5240212"/>
            <a:ext cx="934123" cy="387276"/>
          </a:xfrm>
          <a:custGeom>
            <a:avLst/>
            <a:gdLst/>
            <a:ahLst/>
            <a:cxnLst/>
            <a:rect l="l" t="t" r="r" b="b"/>
            <a:pathLst>
              <a:path w="992505" h="411479">
                <a:moveTo>
                  <a:pt x="0" y="0"/>
                </a:moveTo>
                <a:lnTo>
                  <a:pt x="0" y="411096"/>
                </a:lnTo>
                <a:lnTo>
                  <a:pt x="992119" y="411096"/>
                </a:lnTo>
                <a:lnTo>
                  <a:pt x="99211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489494" y="5239850"/>
            <a:ext cx="934123" cy="387276"/>
          </a:xfrm>
          <a:custGeom>
            <a:avLst/>
            <a:gdLst/>
            <a:ahLst/>
            <a:cxnLst/>
            <a:rect l="l" t="t" r="r" b="b"/>
            <a:pathLst>
              <a:path w="992505" h="411479">
                <a:moveTo>
                  <a:pt x="0" y="0"/>
                </a:moveTo>
                <a:lnTo>
                  <a:pt x="0" y="411480"/>
                </a:lnTo>
                <a:lnTo>
                  <a:pt x="992119" y="411480"/>
                </a:lnTo>
                <a:lnTo>
                  <a:pt x="99211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813651" y="5237216"/>
            <a:ext cx="284480" cy="243197"/>
          </a:xfrm>
          <a:prstGeom prst="rect">
            <a:avLst/>
          </a:prstGeom>
        </p:spPr>
        <p:txBody>
          <a:bodyPr vert="horz" wrap="square" lIns="0" tIns="11356" rIns="0" bIns="0" rtlCol="0">
            <a:spAutoFit/>
          </a:bodyPr>
          <a:lstStyle/>
          <a:p>
            <a:pPr marL="35861" defTabSz="487695" hangingPunct="1">
              <a:spcBef>
                <a:spcPts val="90"/>
              </a:spcBef>
            </a:pPr>
            <a:r>
              <a:rPr sz="2259" kern="1200" spc="-6" baseline="-17361" dirty="0">
                <a:solidFill>
                  <a:srgbClr val="FFFFFF"/>
                </a:solidFill>
                <a:latin typeface="Comic Sans MS"/>
                <a:cs typeface="Comic Sans MS"/>
              </a:rPr>
              <a:t>1</a:t>
            </a:r>
            <a:r>
              <a:rPr sz="1036" kern="1200" spc="-4" dirty="0">
                <a:solidFill>
                  <a:srgbClr val="FFFFFF"/>
                </a:solidFill>
                <a:latin typeface="Comic Sans MS"/>
                <a:cs typeface="Comic Sans MS"/>
              </a:rPr>
              <a:t>st</a:t>
            </a:r>
            <a:endParaRPr sz="1036" kern="120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423254" y="5240212"/>
            <a:ext cx="934123" cy="387276"/>
          </a:xfrm>
          <a:custGeom>
            <a:avLst/>
            <a:gdLst/>
            <a:ahLst/>
            <a:cxnLst/>
            <a:rect l="l" t="t" r="r" b="b"/>
            <a:pathLst>
              <a:path w="992504" h="411479">
                <a:moveTo>
                  <a:pt x="0" y="0"/>
                </a:moveTo>
                <a:lnTo>
                  <a:pt x="0" y="411096"/>
                </a:lnTo>
                <a:lnTo>
                  <a:pt x="992126" y="411096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423254" y="5239850"/>
            <a:ext cx="934123" cy="387276"/>
          </a:xfrm>
          <a:custGeom>
            <a:avLst/>
            <a:gdLst/>
            <a:ahLst/>
            <a:cxnLst/>
            <a:rect l="l" t="t" r="r" b="b"/>
            <a:pathLst>
              <a:path w="992504" h="411479">
                <a:moveTo>
                  <a:pt x="0" y="0"/>
                </a:moveTo>
                <a:lnTo>
                  <a:pt x="0" y="411480"/>
                </a:lnTo>
                <a:lnTo>
                  <a:pt x="992126" y="411480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721953" y="5237216"/>
            <a:ext cx="334683" cy="243197"/>
          </a:xfrm>
          <a:prstGeom prst="rect">
            <a:avLst/>
          </a:prstGeom>
        </p:spPr>
        <p:txBody>
          <a:bodyPr vert="horz" wrap="square" lIns="0" tIns="11356" rIns="0" bIns="0" rtlCol="0">
            <a:spAutoFit/>
          </a:bodyPr>
          <a:lstStyle/>
          <a:p>
            <a:pPr marL="35861" defTabSz="487695" hangingPunct="1">
              <a:spcBef>
                <a:spcPts val="90"/>
              </a:spcBef>
            </a:pPr>
            <a:r>
              <a:rPr sz="2259" kern="1200" spc="-6" baseline="-17361" dirty="0">
                <a:solidFill>
                  <a:srgbClr val="FFFFFF"/>
                </a:solidFill>
                <a:latin typeface="Comic Sans MS"/>
                <a:cs typeface="Comic Sans MS"/>
              </a:rPr>
              <a:t>2</a:t>
            </a:r>
            <a:r>
              <a:rPr sz="1036" kern="1200" spc="-4" dirty="0">
                <a:solidFill>
                  <a:srgbClr val="FFFFFF"/>
                </a:solidFill>
                <a:latin typeface="Comic Sans MS"/>
                <a:cs typeface="Comic Sans MS"/>
              </a:rPr>
              <a:t>nd</a:t>
            </a:r>
            <a:endParaRPr sz="1036" kern="120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357014" y="5240212"/>
            <a:ext cx="932330" cy="387276"/>
          </a:xfrm>
          <a:custGeom>
            <a:avLst/>
            <a:gdLst/>
            <a:ahLst/>
            <a:cxnLst/>
            <a:rect l="l" t="t" r="r" b="b"/>
            <a:pathLst>
              <a:path w="990600" h="411479">
                <a:moveTo>
                  <a:pt x="0" y="0"/>
                </a:moveTo>
                <a:lnTo>
                  <a:pt x="0" y="411096"/>
                </a:lnTo>
                <a:lnTo>
                  <a:pt x="990597" y="411096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4357014" y="5239850"/>
            <a:ext cx="932330" cy="387276"/>
          </a:xfrm>
          <a:custGeom>
            <a:avLst/>
            <a:gdLst/>
            <a:ahLst/>
            <a:cxnLst/>
            <a:rect l="l" t="t" r="r" b="b"/>
            <a:pathLst>
              <a:path w="990600" h="411479">
                <a:moveTo>
                  <a:pt x="0" y="0"/>
                </a:moveTo>
                <a:lnTo>
                  <a:pt x="0" y="411480"/>
                </a:lnTo>
                <a:lnTo>
                  <a:pt x="990597" y="411480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658942" y="5237216"/>
            <a:ext cx="328706" cy="243197"/>
          </a:xfrm>
          <a:prstGeom prst="rect">
            <a:avLst/>
          </a:prstGeom>
        </p:spPr>
        <p:txBody>
          <a:bodyPr vert="horz" wrap="square" lIns="0" tIns="11356" rIns="0" bIns="0" rtlCol="0">
            <a:spAutoFit/>
          </a:bodyPr>
          <a:lstStyle/>
          <a:p>
            <a:pPr marL="35861" defTabSz="487695" hangingPunct="1">
              <a:spcBef>
                <a:spcPts val="90"/>
              </a:spcBef>
            </a:pPr>
            <a:r>
              <a:rPr sz="2259" kern="1200" spc="-6" baseline="-17361" dirty="0">
                <a:solidFill>
                  <a:srgbClr val="FFFFFF"/>
                </a:solidFill>
                <a:latin typeface="Comic Sans MS"/>
                <a:cs typeface="Comic Sans MS"/>
              </a:rPr>
              <a:t>3</a:t>
            </a:r>
            <a:r>
              <a:rPr sz="1036" kern="1200" spc="-4" dirty="0">
                <a:solidFill>
                  <a:srgbClr val="FFFFFF"/>
                </a:solidFill>
                <a:latin typeface="Comic Sans MS"/>
                <a:cs typeface="Comic Sans MS"/>
              </a:rPr>
              <a:t>rd</a:t>
            </a:r>
            <a:endParaRPr sz="1036" kern="120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426615" y="6849943"/>
            <a:ext cx="1959087" cy="225620"/>
          </a:xfrm>
          <a:prstGeom prst="rect">
            <a:avLst/>
          </a:prstGeom>
        </p:spPr>
        <p:txBody>
          <a:bodyPr vert="horz" wrap="square" lIns="0" tIns="15539" rIns="0" bIns="0" rtlCol="0">
            <a:spAutoFit/>
          </a:bodyPr>
          <a:lstStyle/>
          <a:p>
            <a:pPr marL="11953" defTabSz="487695" hangingPunct="1">
              <a:spcBef>
                <a:spcPts val="123"/>
              </a:spcBef>
            </a:pPr>
            <a:r>
              <a:rPr sz="1364" i="1" kern="1200" spc="-28" dirty="0">
                <a:solidFill>
                  <a:prstClr val="black"/>
                </a:solidFill>
                <a:latin typeface="Comic Sans MS"/>
                <a:cs typeface="Comic Sans MS"/>
              </a:rPr>
              <a:t>Men’s Preference</a:t>
            </a:r>
            <a:r>
              <a:rPr sz="1364" i="1" kern="1200" spc="-66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64" i="1" kern="1200" spc="-23" dirty="0">
                <a:solidFill>
                  <a:prstClr val="black"/>
                </a:solidFill>
                <a:latin typeface="Comic Sans MS"/>
                <a:cs typeface="Comic Sans MS"/>
              </a:rPr>
              <a:t>Profile</a:t>
            </a:r>
            <a:endParaRPr sz="1364" kern="120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709184" y="4758860"/>
            <a:ext cx="570753" cy="185963"/>
          </a:xfrm>
          <a:prstGeom prst="rect">
            <a:avLst/>
          </a:prstGeom>
        </p:spPr>
        <p:txBody>
          <a:bodyPr vert="horz" wrap="square" lIns="0" tIns="11953" rIns="0" bIns="0" rtlCol="0">
            <a:spAutoFit/>
          </a:bodyPr>
          <a:lstStyle/>
          <a:p>
            <a:pPr marL="11953" defTabSz="487695" hangingPunct="1">
              <a:spcBef>
                <a:spcPts val="94"/>
              </a:spcBef>
            </a:pPr>
            <a:r>
              <a:rPr sz="1130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favorite</a:t>
            </a:r>
            <a:endParaRPr sz="1130" kern="120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470418" y="4758860"/>
            <a:ext cx="942489" cy="185963"/>
          </a:xfrm>
          <a:prstGeom prst="rect">
            <a:avLst/>
          </a:prstGeom>
        </p:spPr>
        <p:txBody>
          <a:bodyPr vert="horz" wrap="square" lIns="0" tIns="11953" rIns="0" bIns="0" rtlCol="0">
            <a:spAutoFit/>
          </a:bodyPr>
          <a:lstStyle/>
          <a:p>
            <a:pPr marL="11953" defTabSz="487695" hangingPunct="1">
              <a:spcBef>
                <a:spcPts val="94"/>
              </a:spcBef>
            </a:pPr>
            <a:r>
              <a:rPr sz="1130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least</a:t>
            </a:r>
            <a:r>
              <a:rPr sz="1130" kern="1200" spc="-47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130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favorite</a:t>
            </a:r>
            <a:endParaRPr sz="1130" kern="120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715350" y="640705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19" y="414147"/>
                </a:lnTo>
                <a:lnTo>
                  <a:pt x="99211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649109" y="640705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649109" y="640705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8516654" y="6407058"/>
            <a:ext cx="932330" cy="390263"/>
          </a:xfrm>
          <a:custGeom>
            <a:avLst/>
            <a:gdLst/>
            <a:ahLst/>
            <a:cxnLst/>
            <a:rect l="l" t="t" r="r" b="b"/>
            <a:pathLst>
              <a:path w="990600" h="414654">
                <a:moveTo>
                  <a:pt x="0" y="0"/>
                </a:moveTo>
                <a:lnTo>
                  <a:pt x="0" y="414147"/>
                </a:lnTo>
                <a:lnTo>
                  <a:pt x="990597" y="414147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582888" y="640705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7582888" y="640705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715350" y="6016910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527"/>
                </a:lnTo>
                <a:lnTo>
                  <a:pt x="992119" y="414527"/>
                </a:lnTo>
                <a:lnTo>
                  <a:pt x="99211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5714989" y="6016910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527"/>
                </a:lnTo>
                <a:lnTo>
                  <a:pt x="992503" y="414527"/>
                </a:lnTo>
                <a:lnTo>
                  <a:pt x="992503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6649109" y="6016910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527"/>
                </a:lnTo>
                <a:lnTo>
                  <a:pt x="992126" y="41452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649109" y="6016910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527"/>
                </a:lnTo>
                <a:lnTo>
                  <a:pt x="992126" y="41452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8516654" y="6016910"/>
            <a:ext cx="932330" cy="390263"/>
          </a:xfrm>
          <a:custGeom>
            <a:avLst/>
            <a:gdLst/>
            <a:ahLst/>
            <a:cxnLst/>
            <a:rect l="l" t="t" r="r" b="b"/>
            <a:pathLst>
              <a:path w="990600" h="414654">
                <a:moveTo>
                  <a:pt x="0" y="0"/>
                </a:moveTo>
                <a:lnTo>
                  <a:pt x="0" y="414527"/>
                </a:lnTo>
                <a:lnTo>
                  <a:pt x="990597" y="414527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8516654" y="6016910"/>
            <a:ext cx="932330" cy="390263"/>
          </a:xfrm>
          <a:custGeom>
            <a:avLst/>
            <a:gdLst/>
            <a:ahLst/>
            <a:cxnLst/>
            <a:rect l="l" t="t" r="r" b="b"/>
            <a:pathLst>
              <a:path w="990600" h="414654">
                <a:moveTo>
                  <a:pt x="0" y="0"/>
                </a:moveTo>
                <a:lnTo>
                  <a:pt x="0" y="414527"/>
                </a:lnTo>
                <a:lnTo>
                  <a:pt x="990597" y="414527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7582888" y="6016910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527"/>
                </a:lnTo>
                <a:lnTo>
                  <a:pt x="992126" y="41452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7582888" y="6016910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527"/>
                </a:lnTo>
                <a:lnTo>
                  <a:pt x="992126" y="41452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5715350" y="562712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19" y="414147"/>
                </a:lnTo>
                <a:lnTo>
                  <a:pt x="99211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5714989" y="562712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503" y="414147"/>
                </a:lnTo>
                <a:lnTo>
                  <a:pt x="992503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855788" y="5685450"/>
            <a:ext cx="652630" cy="981091"/>
          </a:xfrm>
          <a:prstGeom prst="rect">
            <a:avLst/>
          </a:prstGeom>
        </p:spPr>
        <p:txBody>
          <a:bodyPr vert="horz" wrap="square" lIns="0" tIns="11356" rIns="0" bIns="0" rtlCol="0">
            <a:spAutoFit/>
          </a:bodyPr>
          <a:lstStyle/>
          <a:p>
            <a:pPr marL="130896" defTabSz="487695" hangingPunct="1">
              <a:spcBef>
                <a:spcPts val="90"/>
              </a:spcBef>
            </a:pPr>
            <a:r>
              <a:rPr sz="1506" kern="1200" spc="-4" dirty="0">
                <a:solidFill>
                  <a:srgbClr val="FFFFFF"/>
                </a:solidFill>
                <a:latin typeface="Comic Sans MS"/>
                <a:cs typeface="Comic Sans MS"/>
              </a:rPr>
              <a:t>Amy</a:t>
            </a:r>
            <a:endParaRPr sz="1506" kern="1200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66942" marR="4782" indent="-55586" defTabSz="487695" hangingPunct="1">
              <a:lnSpc>
                <a:spcPct val="169800"/>
              </a:lnSpc>
              <a:spcBef>
                <a:spcPts val="4"/>
              </a:spcBef>
            </a:pPr>
            <a:r>
              <a:rPr sz="1506" kern="1200" dirty="0">
                <a:solidFill>
                  <a:srgbClr val="FFFFFF"/>
                </a:solidFill>
                <a:latin typeface="Comic Sans MS"/>
                <a:cs typeface="Comic Sans MS"/>
              </a:rPr>
              <a:t>B</a:t>
            </a:r>
            <a:r>
              <a:rPr sz="1506" kern="1200" spc="-10" dirty="0">
                <a:solidFill>
                  <a:srgbClr val="FFFFFF"/>
                </a:solidFill>
                <a:latin typeface="Comic Sans MS"/>
                <a:cs typeface="Comic Sans MS"/>
              </a:rPr>
              <a:t>r</a:t>
            </a:r>
            <a:r>
              <a:rPr sz="1506" kern="1200" spc="-4" dirty="0">
                <a:solidFill>
                  <a:srgbClr val="FFFFFF"/>
                </a:solidFill>
                <a:latin typeface="Comic Sans MS"/>
                <a:cs typeface="Comic Sans MS"/>
              </a:rPr>
              <a:t>e</a:t>
            </a:r>
            <a:r>
              <a:rPr sz="1506" kern="1200" spc="-10" dirty="0">
                <a:solidFill>
                  <a:srgbClr val="FFFFFF"/>
                </a:solidFill>
                <a:latin typeface="Comic Sans MS"/>
                <a:cs typeface="Comic Sans MS"/>
              </a:rPr>
              <a:t>n</a:t>
            </a:r>
            <a:r>
              <a:rPr sz="1506" kern="1200" spc="-4" dirty="0">
                <a:solidFill>
                  <a:srgbClr val="FFFFFF"/>
                </a:solidFill>
                <a:latin typeface="Comic Sans MS"/>
                <a:cs typeface="Comic Sans MS"/>
              </a:rPr>
              <a:t>da  Claire</a:t>
            </a:r>
            <a:endParaRPr sz="1506" kern="120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6649109" y="562712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6649109" y="562712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813217" y="5685450"/>
            <a:ext cx="604819" cy="981091"/>
          </a:xfrm>
          <a:prstGeom prst="rect">
            <a:avLst/>
          </a:prstGeom>
        </p:spPr>
        <p:txBody>
          <a:bodyPr vert="horz" wrap="square" lIns="0" tIns="11356" rIns="0" bIns="0" rtlCol="0">
            <a:spAutoFit/>
          </a:bodyPr>
          <a:lstStyle/>
          <a:p>
            <a:pPr marL="117747" defTabSz="487695" hangingPunct="1">
              <a:spcBef>
                <a:spcPts val="90"/>
              </a:spcBef>
            </a:pPr>
            <a:r>
              <a:rPr sz="1506" kern="1200" dirty="0">
                <a:solidFill>
                  <a:prstClr val="black"/>
                </a:solidFill>
                <a:latin typeface="Comic Sans MS"/>
                <a:cs typeface="Comic Sans MS"/>
              </a:rPr>
              <a:t>Yuri</a:t>
            </a:r>
            <a:endParaRPr sz="1506" kern="1200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11953" marR="4782" defTabSz="487695" hangingPunct="1">
              <a:lnSpc>
                <a:spcPct val="169800"/>
              </a:lnSpc>
              <a:spcBef>
                <a:spcPts val="4"/>
              </a:spcBef>
            </a:pPr>
            <a:r>
              <a:rPr sz="1506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Xav</a:t>
            </a:r>
            <a:r>
              <a:rPr sz="1506" kern="1200" spc="-10" dirty="0">
                <a:solidFill>
                  <a:prstClr val="black"/>
                </a:solidFill>
                <a:latin typeface="Comic Sans MS"/>
                <a:cs typeface="Comic Sans MS"/>
              </a:rPr>
              <a:t>i</a:t>
            </a:r>
            <a:r>
              <a:rPr sz="1506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er  Xav</a:t>
            </a:r>
            <a:r>
              <a:rPr sz="1506" kern="1200" spc="-10" dirty="0">
                <a:solidFill>
                  <a:prstClr val="black"/>
                </a:solidFill>
                <a:latin typeface="Comic Sans MS"/>
                <a:cs typeface="Comic Sans MS"/>
              </a:rPr>
              <a:t>i</a:t>
            </a:r>
            <a:r>
              <a:rPr sz="1506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er</a:t>
            </a:r>
            <a:endParaRPr sz="1506" kern="120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8516654" y="5627128"/>
            <a:ext cx="932330" cy="390263"/>
          </a:xfrm>
          <a:custGeom>
            <a:avLst/>
            <a:gdLst/>
            <a:ahLst/>
            <a:cxnLst/>
            <a:rect l="l" t="t" r="r" b="b"/>
            <a:pathLst>
              <a:path w="990600" h="414654">
                <a:moveTo>
                  <a:pt x="0" y="0"/>
                </a:moveTo>
                <a:lnTo>
                  <a:pt x="0" y="414147"/>
                </a:lnTo>
                <a:lnTo>
                  <a:pt x="990597" y="414147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8516654" y="5627128"/>
            <a:ext cx="932330" cy="390263"/>
          </a:xfrm>
          <a:custGeom>
            <a:avLst/>
            <a:gdLst/>
            <a:ahLst/>
            <a:cxnLst/>
            <a:rect l="l" t="t" r="r" b="b"/>
            <a:pathLst>
              <a:path w="990600" h="414654">
                <a:moveTo>
                  <a:pt x="0" y="0"/>
                </a:moveTo>
                <a:lnTo>
                  <a:pt x="0" y="414147"/>
                </a:lnTo>
                <a:lnTo>
                  <a:pt x="990597" y="414147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8707993" y="5685450"/>
            <a:ext cx="548043" cy="981091"/>
          </a:xfrm>
          <a:prstGeom prst="rect">
            <a:avLst/>
          </a:prstGeom>
        </p:spPr>
        <p:txBody>
          <a:bodyPr vert="horz" wrap="square" lIns="0" tIns="11356" rIns="0" bIns="0" rtlCol="0">
            <a:spAutoFit/>
          </a:bodyPr>
          <a:lstStyle/>
          <a:p>
            <a:pPr marL="11953" defTabSz="487695" hangingPunct="1">
              <a:spcBef>
                <a:spcPts val="90"/>
              </a:spcBef>
            </a:pPr>
            <a:r>
              <a:rPr sz="1506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Zoran</a:t>
            </a:r>
            <a:endParaRPr sz="1506" kern="1200" dirty="0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11953" marR="4782" defTabSz="487695" hangingPunct="1">
              <a:lnSpc>
                <a:spcPct val="169800"/>
              </a:lnSpc>
              <a:spcBef>
                <a:spcPts val="4"/>
              </a:spcBef>
            </a:pPr>
            <a:r>
              <a:rPr sz="1506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Zoran  Zoran</a:t>
            </a:r>
            <a:endParaRPr sz="1506" kern="1200" dirty="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7582888" y="562712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7582888" y="562712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7747337" y="5685450"/>
            <a:ext cx="604819" cy="981091"/>
          </a:xfrm>
          <a:prstGeom prst="rect">
            <a:avLst/>
          </a:prstGeom>
        </p:spPr>
        <p:txBody>
          <a:bodyPr vert="horz" wrap="square" lIns="0" tIns="11356" rIns="0" bIns="0" rtlCol="0">
            <a:spAutoFit/>
          </a:bodyPr>
          <a:lstStyle/>
          <a:p>
            <a:pPr marL="11953" defTabSz="487695" hangingPunct="1">
              <a:spcBef>
                <a:spcPts val="90"/>
              </a:spcBef>
            </a:pPr>
            <a:r>
              <a:rPr sz="1506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Xavier</a:t>
            </a:r>
            <a:endParaRPr sz="1506" kern="1200">
              <a:solidFill>
                <a:prstClr val="black"/>
              </a:solidFill>
              <a:latin typeface="Comic Sans MS"/>
              <a:cs typeface="Comic Sans MS"/>
            </a:endParaRPr>
          </a:p>
          <a:p>
            <a:pPr marL="117149" marR="112367" defTabSz="487695" hangingPunct="1">
              <a:lnSpc>
                <a:spcPct val="169800"/>
              </a:lnSpc>
              <a:spcBef>
                <a:spcPts val="4"/>
              </a:spcBef>
            </a:pPr>
            <a:r>
              <a:rPr sz="1506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Yu</a:t>
            </a:r>
            <a:r>
              <a:rPr sz="1506" kern="1200" dirty="0">
                <a:solidFill>
                  <a:prstClr val="black"/>
                </a:solidFill>
                <a:latin typeface="Comic Sans MS"/>
                <a:cs typeface="Comic Sans MS"/>
              </a:rPr>
              <a:t>r</a:t>
            </a:r>
            <a:r>
              <a:rPr sz="1506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i  Yu</a:t>
            </a:r>
            <a:r>
              <a:rPr sz="1506" kern="1200" dirty="0">
                <a:solidFill>
                  <a:prstClr val="black"/>
                </a:solidFill>
                <a:latin typeface="Comic Sans MS"/>
                <a:cs typeface="Comic Sans MS"/>
              </a:rPr>
              <a:t>r</a:t>
            </a:r>
            <a:r>
              <a:rPr sz="1506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i</a:t>
            </a:r>
            <a:endParaRPr sz="1506" kern="120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6649109" y="5240212"/>
            <a:ext cx="934123" cy="387276"/>
          </a:xfrm>
          <a:custGeom>
            <a:avLst/>
            <a:gdLst/>
            <a:ahLst/>
            <a:cxnLst/>
            <a:rect l="l" t="t" r="r" b="b"/>
            <a:pathLst>
              <a:path w="992504" h="411479">
                <a:moveTo>
                  <a:pt x="0" y="0"/>
                </a:moveTo>
                <a:lnTo>
                  <a:pt x="0" y="411096"/>
                </a:lnTo>
                <a:lnTo>
                  <a:pt x="992126" y="411096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6649109" y="5239850"/>
            <a:ext cx="934123" cy="387276"/>
          </a:xfrm>
          <a:custGeom>
            <a:avLst/>
            <a:gdLst/>
            <a:ahLst/>
            <a:cxnLst/>
            <a:rect l="l" t="t" r="r" b="b"/>
            <a:pathLst>
              <a:path w="992504" h="411479">
                <a:moveTo>
                  <a:pt x="0" y="0"/>
                </a:moveTo>
                <a:lnTo>
                  <a:pt x="0" y="411480"/>
                </a:lnTo>
                <a:lnTo>
                  <a:pt x="992126" y="411480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6973266" y="5237216"/>
            <a:ext cx="284480" cy="243197"/>
          </a:xfrm>
          <a:prstGeom prst="rect">
            <a:avLst/>
          </a:prstGeom>
        </p:spPr>
        <p:txBody>
          <a:bodyPr vert="horz" wrap="square" lIns="0" tIns="11356" rIns="0" bIns="0" rtlCol="0">
            <a:spAutoFit/>
          </a:bodyPr>
          <a:lstStyle/>
          <a:p>
            <a:pPr marL="35861" defTabSz="487695" hangingPunct="1">
              <a:spcBef>
                <a:spcPts val="90"/>
              </a:spcBef>
            </a:pPr>
            <a:r>
              <a:rPr sz="2259" kern="1200" spc="-6" baseline="-17361" dirty="0">
                <a:solidFill>
                  <a:srgbClr val="FFFFFF"/>
                </a:solidFill>
                <a:latin typeface="Comic Sans MS"/>
                <a:cs typeface="Comic Sans MS"/>
              </a:rPr>
              <a:t>1</a:t>
            </a:r>
            <a:r>
              <a:rPr sz="1036" kern="1200" spc="-4" dirty="0">
                <a:solidFill>
                  <a:srgbClr val="FFFFFF"/>
                </a:solidFill>
                <a:latin typeface="Comic Sans MS"/>
                <a:cs typeface="Comic Sans MS"/>
              </a:rPr>
              <a:t>st</a:t>
            </a:r>
            <a:endParaRPr sz="1036" kern="120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7582888" y="5240212"/>
            <a:ext cx="934123" cy="387276"/>
          </a:xfrm>
          <a:custGeom>
            <a:avLst/>
            <a:gdLst/>
            <a:ahLst/>
            <a:cxnLst/>
            <a:rect l="l" t="t" r="r" b="b"/>
            <a:pathLst>
              <a:path w="992504" h="411479">
                <a:moveTo>
                  <a:pt x="0" y="0"/>
                </a:moveTo>
                <a:lnTo>
                  <a:pt x="0" y="411096"/>
                </a:lnTo>
                <a:lnTo>
                  <a:pt x="992126" y="411096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7582888" y="5239850"/>
            <a:ext cx="934123" cy="387276"/>
          </a:xfrm>
          <a:custGeom>
            <a:avLst/>
            <a:gdLst/>
            <a:ahLst/>
            <a:cxnLst/>
            <a:rect l="l" t="t" r="r" b="b"/>
            <a:pathLst>
              <a:path w="992504" h="411479">
                <a:moveTo>
                  <a:pt x="0" y="0"/>
                </a:moveTo>
                <a:lnTo>
                  <a:pt x="0" y="411480"/>
                </a:lnTo>
                <a:lnTo>
                  <a:pt x="992126" y="411480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7881568" y="5237216"/>
            <a:ext cx="334683" cy="243197"/>
          </a:xfrm>
          <a:prstGeom prst="rect">
            <a:avLst/>
          </a:prstGeom>
        </p:spPr>
        <p:txBody>
          <a:bodyPr vert="horz" wrap="square" lIns="0" tIns="11356" rIns="0" bIns="0" rtlCol="0">
            <a:spAutoFit/>
          </a:bodyPr>
          <a:lstStyle/>
          <a:p>
            <a:pPr marL="35861" defTabSz="487695" hangingPunct="1">
              <a:spcBef>
                <a:spcPts val="90"/>
              </a:spcBef>
            </a:pPr>
            <a:r>
              <a:rPr sz="2259" kern="1200" spc="-6" baseline="-17361" dirty="0">
                <a:solidFill>
                  <a:srgbClr val="FFFFFF"/>
                </a:solidFill>
                <a:latin typeface="Comic Sans MS"/>
                <a:cs typeface="Comic Sans MS"/>
              </a:rPr>
              <a:t>2</a:t>
            </a:r>
            <a:r>
              <a:rPr sz="1036" kern="1200" spc="-4" dirty="0">
                <a:solidFill>
                  <a:srgbClr val="FFFFFF"/>
                </a:solidFill>
                <a:latin typeface="Comic Sans MS"/>
                <a:cs typeface="Comic Sans MS"/>
              </a:rPr>
              <a:t>nd</a:t>
            </a:r>
            <a:endParaRPr sz="1036" kern="120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8516654" y="5240212"/>
            <a:ext cx="932330" cy="387276"/>
          </a:xfrm>
          <a:custGeom>
            <a:avLst/>
            <a:gdLst/>
            <a:ahLst/>
            <a:cxnLst/>
            <a:rect l="l" t="t" r="r" b="b"/>
            <a:pathLst>
              <a:path w="990600" h="411479">
                <a:moveTo>
                  <a:pt x="0" y="0"/>
                </a:moveTo>
                <a:lnTo>
                  <a:pt x="0" y="411096"/>
                </a:lnTo>
                <a:lnTo>
                  <a:pt x="990597" y="411096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8516654" y="5239850"/>
            <a:ext cx="932330" cy="387276"/>
          </a:xfrm>
          <a:custGeom>
            <a:avLst/>
            <a:gdLst/>
            <a:ahLst/>
            <a:cxnLst/>
            <a:rect l="l" t="t" r="r" b="b"/>
            <a:pathLst>
              <a:path w="990600" h="411479">
                <a:moveTo>
                  <a:pt x="0" y="0"/>
                </a:moveTo>
                <a:lnTo>
                  <a:pt x="0" y="411480"/>
                </a:lnTo>
                <a:lnTo>
                  <a:pt x="990597" y="411480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8818558" y="5237216"/>
            <a:ext cx="328706" cy="243197"/>
          </a:xfrm>
          <a:prstGeom prst="rect">
            <a:avLst/>
          </a:prstGeom>
        </p:spPr>
        <p:txBody>
          <a:bodyPr vert="horz" wrap="square" lIns="0" tIns="11356" rIns="0" bIns="0" rtlCol="0">
            <a:spAutoFit/>
          </a:bodyPr>
          <a:lstStyle/>
          <a:p>
            <a:pPr marL="35861" defTabSz="487695" hangingPunct="1">
              <a:spcBef>
                <a:spcPts val="90"/>
              </a:spcBef>
            </a:pPr>
            <a:r>
              <a:rPr sz="2259" kern="1200" spc="-6" baseline="-17361" dirty="0">
                <a:solidFill>
                  <a:srgbClr val="FFFFFF"/>
                </a:solidFill>
                <a:latin typeface="Comic Sans MS"/>
                <a:cs typeface="Comic Sans MS"/>
              </a:rPr>
              <a:t>3</a:t>
            </a:r>
            <a:r>
              <a:rPr sz="1036" kern="1200" spc="-4" dirty="0">
                <a:solidFill>
                  <a:srgbClr val="FFFFFF"/>
                </a:solidFill>
                <a:latin typeface="Comic Sans MS"/>
                <a:cs typeface="Comic Sans MS"/>
              </a:rPr>
              <a:t>rd</a:t>
            </a:r>
            <a:endParaRPr sz="1036" kern="120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6465387" y="6849943"/>
            <a:ext cx="2202927" cy="225620"/>
          </a:xfrm>
          <a:prstGeom prst="rect">
            <a:avLst/>
          </a:prstGeom>
        </p:spPr>
        <p:txBody>
          <a:bodyPr vert="horz" wrap="square" lIns="0" tIns="15539" rIns="0" bIns="0" rtlCol="0">
            <a:spAutoFit/>
          </a:bodyPr>
          <a:lstStyle/>
          <a:p>
            <a:pPr marL="11953" defTabSz="487695" hangingPunct="1">
              <a:spcBef>
                <a:spcPts val="123"/>
              </a:spcBef>
            </a:pPr>
            <a:r>
              <a:rPr sz="1364" i="1" kern="1200" spc="-33" dirty="0">
                <a:solidFill>
                  <a:prstClr val="black"/>
                </a:solidFill>
                <a:latin typeface="Comic Sans MS"/>
                <a:cs typeface="Comic Sans MS"/>
              </a:rPr>
              <a:t>Women’s </a:t>
            </a:r>
            <a:r>
              <a:rPr sz="1364" i="1" kern="1200" spc="-28" dirty="0">
                <a:solidFill>
                  <a:prstClr val="black"/>
                </a:solidFill>
                <a:latin typeface="Comic Sans MS"/>
                <a:cs typeface="Comic Sans MS"/>
              </a:rPr>
              <a:t>Preference</a:t>
            </a:r>
            <a:r>
              <a:rPr sz="1364" i="1" kern="1200" spc="-52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64" i="1" kern="1200" spc="-23" dirty="0">
                <a:solidFill>
                  <a:prstClr val="black"/>
                </a:solidFill>
                <a:latin typeface="Comic Sans MS"/>
                <a:cs typeface="Comic Sans MS"/>
              </a:rPr>
              <a:t>Profile</a:t>
            </a:r>
            <a:endParaRPr sz="1364" kern="120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6868800" y="4758860"/>
            <a:ext cx="570753" cy="185963"/>
          </a:xfrm>
          <a:prstGeom prst="rect">
            <a:avLst/>
          </a:prstGeom>
        </p:spPr>
        <p:txBody>
          <a:bodyPr vert="horz" wrap="square" lIns="0" tIns="11953" rIns="0" bIns="0" rtlCol="0">
            <a:spAutoFit/>
          </a:bodyPr>
          <a:lstStyle/>
          <a:p>
            <a:pPr marL="11953" defTabSz="487695" hangingPunct="1">
              <a:spcBef>
                <a:spcPts val="94"/>
              </a:spcBef>
            </a:pPr>
            <a:r>
              <a:rPr sz="1130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favorite</a:t>
            </a:r>
            <a:endParaRPr sz="1130" kern="120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8630033" y="4758860"/>
            <a:ext cx="942489" cy="185963"/>
          </a:xfrm>
          <a:prstGeom prst="rect">
            <a:avLst/>
          </a:prstGeom>
        </p:spPr>
        <p:txBody>
          <a:bodyPr vert="horz" wrap="square" lIns="0" tIns="11953" rIns="0" bIns="0" rtlCol="0">
            <a:spAutoFit/>
          </a:bodyPr>
          <a:lstStyle/>
          <a:p>
            <a:pPr marL="11953" defTabSz="487695" hangingPunct="1">
              <a:spcBef>
                <a:spcPts val="94"/>
              </a:spcBef>
            </a:pPr>
            <a:r>
              <a:rPr sz="1130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least</a:t>
            </a:r>
            <a:r>
              <a:rPr sz="1130" kern="1200" spc="-47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130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favorite</a:t>
            </a:r>
            <a:endParaRPr sz="1130" kern="1200" dirty="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8905002" y="4999601"/>
            <a:ext cx="48410" cy="148217"/>
          </a:xfrm>
          <a:custGeom>
            <a:avLst/>
            <a:gdLst/>
            <a:ahLst/>
            <a:cxnLst/>
            <a:rect l="l" t="t" r="r" b="b"/>
            <a:pathLst>
              <a:path w="51434" h="157479">
                <a:moveTo>
                  <a:pt x="51011" y="106295"/>
                </a:moveTo>
                <a:lnTo>
                  <a:pt x="0" y="106295"/>
                </a:lnTo>
                <a:lnTo>
                  <a:pt x="20569" y="147163"/>
                </a:lnTo>
                <a:lnTo>
                  <a:pt x="20569" y="118870"/>
                </a:lnTo>
                <a:lnTo>
                  <a:pt x="20912" y="120776"/>
                </a:lnTo>
                <a:lnTo>
                  <a:pt x="22077" y="122298"/>
                </a:lnTo>
                <a:lnTo>
                  <a:pt x="23586" y="123436"/>
                </a:lnTo>
                <a:lnTo>
                  <a:pt x="25505" y="123820"/>
                </a:lnTo>
                <a:lnTo>
                  <a:pt x="27425" y="123436"/>
                </a:lnTo>
                <a:lnTo>
                  <a:pt x="28934" y="122298"/>
                </a:lnTo>
                <a:lnTo>
                  <a:pt x="29688" y="120776"/>
                </a:lnTo>
                <a:lnTo>
                  <a:pt x="30099" y="118870"/>
                </a:lnTo>
                <a:lnTo>
                  <a:pt x="30099" y="147844"/>
                </a:lnTo>
                <a:lnTo>
                  <a:pt x="51011" y="106295"/>
                </a:lnTo>
                <a:close/>
              </a:path>
              <a:path w="51434" h="157479">
                <a:moveTo>
                  <a:pt x="30099" y="106295"/>
                </a:moveTo>
                <a:lnTo>
                  <a:pt x="30099" y="4566"/>
                </a:lnTo>
                <a:lnTo>
                  <a:pt x="29688" y="2667"/>
                </a:lnTo>
                <a:lnTo>
                  <a:pt x="28934" y="1138"/>
                </a:lnTo>
                <a:lnTo>
                  <a:pt x="27425" y="377"/>
                </a:lnTo>
                <a:lnTo>
                  <a:pt x="25505" y="0"/>
                </a:lnTo>
                <a:lnTo>
                  <a:pt x="23586" y="377"/>
                </a:lnTo>
                <a:lnTo>
                  <a:pt x="22077" y="1138"/>
                </a:lnTo>
                <a:lnTo>
                  <a:pt x="20912" y="2667"/>
                </a:lnTo>
                <a:lnTo>
                  <a:pt x="20569" y="4566"/>
                </a:lnTo>
                <a:lnTo>
                  <a:pt x="20569" y="106295"/>
                </a:lnTo>
                <a:lnTo>
                  <a:pt x="30099" y="106295"/>
                </a:lnTo>
                <a:close/>
              </a:path>
              <a:path w="51434" h="157479">
                <a:moveTo>
                  <a:pt x="30099" y="147844"/>
                </a:moveTo>
                <a:lnTo>
                  <a:pt x="30099" y="118870"/>
                </a:lnTo>
                <a:lnTo>
                  <a:pt x="29688" y="120776"/>
                </a:lnTo>
                <a:lnTo>
                  <a:pt x="28934" y="122298"/>
                </a:lnTo>
                <a:lnTo>
                  <a:pt x="27425" y="123436"/>
                </a:lnTo>
                <a:lnTo>
                  <a:pt x="25505" y="123820"/>
                </a:lnTo>
                <a:lnTo>
                  <a:pt x="23586" y="123436"/>
                </a:lnTo>
                <a:lnTo>
                  <a:pt x="22077" y="122298"/>
                </a:lnTo>
                <a:lnTo>
                  <a:pt x="20912" y="120776"/>
                </a:lnTo>
                <a:lnTo>
                  <a:pt x="20569" y="118870"/>
                </a:lnTo>
                <a:lnTo>
                  <a:pt x="20569" y="147163"/>
                </a:lnTo>
                <a:lnTo>
                  <a:pt x="25505" y="156971"/>
                </a:lnTo>
                <a:lnTo>
                  <a:pt x="30099" y="1478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7112049" y="4988838"/>
            <a:ext cx="48410" cy="148217"/>
          </a:xfrm>
          <a:custGeom>
            <a:avLst/>
            <a:gdLst/>
            <a:ahLst/>
            <a:cxnLst/>
            <a:rect l="l" t="t" r="r" b="b"/>
            <a:pathLst>
              <a:path w="51434" h="157479">
                <a:moveTo>
                  <a:pt x="51053" y="106679"/>
                </a:moveTo>
                <a:lnTo>
                  <a:pt x="0" y="106679"/>
                </a:lnTo>
                <a:lnTo>
                  <a:pt x="20576" y="147527"/>
                </a:lnTo>
                <a:lnTo>
                  <a:pt x="20576" y="119254"/>
                </a:lnTo>
                <a:lnTo>
                  <a:pt x="20953" y="121160"/>
                </a:lnTo>
                <a:lnTo>
                  <a:pt x="22098" y="122682"/>
                </a:lnTo>
                <a:lnTo>
                  <a:pt x="23620" y="123450"/>
                </a:lnTo>
                <a:lnTo>
                  <a:pt x="25526" y="123827"/>
                </a:lnTo>
                <a:lnTo>
                  <a:pt x="27432" y="123450"/>
                </a:lnTo>
                <a:lnTo>
                  <a:pt x="28954" y="122682"/>
                </a:lnTo>
                <a:lnTo>
                  <a:pt x="29715" y="121160"/>
                </a:lnTo>
                <a:lnTo>
                  <a:pt x="30099" y="119254"/>
                </a:lnTo>
                <a:lnTo>
                  <a:pt x="30099" y="148276"/>
                </a:lnTo>
                <a:lnTo>
                  <a:pt x="51053" y="106679"/>
                </a:lnTo>
                <a:close/>
              </a:path>
              <a:path w="51434" h="157479">
                <a:moveTo>
                  <a:pt x="30099" y="106679"/>
                </a:moveTo>
                <a:lnTo>
                  <a:pt x="30099" y="4957"/>
                </a:lnTo>
                <a:lnTo>
                  <a:pt x="29715" y="3051"/>
                </a:lnTo>
                <a:lnTo>
                  <a:pt x="28954" y="1528"/>
                </a:lnTo>
                <a:lnTo>
                  <a:pt x="27432" y="383"/>
                </a:lnTo>
                <a:lnTo>
                  <a:pt x="25526" y="0"/>
                </a:lnTo>
                <a:lnTo>
                  <a:pt x="23620" y="383"/>
                </a:lnTo>
                <a:lnTo>
                  <a:pt x="22098" y="1528"/>
                </a:lnTo>
                <a:lnTo>
                  <a:pt x="20953" y="3051"/>
                </a:lnTo>
                <a:lnTo>
                  <a:pt x="20576" y="4957"/>
                </a:lnTo>
                <a:lnTo>
                  <a:pt x="20576" y="106679"/>
                </a:lnTo>
                <a:lnTo>
                  <a:pt x="30099" y="106679"/>
                </a:lnTo>
                <a:close/>
              </a:path>
              <a:path w="51434" h="157479">
                <a:moveTo>
                  <a:pt x="30099" y="148276"/>
                </a:moveTo>
                <a:lnTo>
                  <a:pt x="30099" y="119254"/>
                </a:lnTo>
                <a:lnTo>
                  <a:pt x="29715" y="121160"/>
                </a:lnTo>
                <a:lnTo>
                  <a:pt x="28954" y="122682"/>
                </a:lnTo>
                <a:lnTo>
                  <a:pt x="27432" y="123450"/>
                </a:lnTo>
                <a:lnTo>
                  <a:pt x="25526" y="123827"/>
                </a:lnTo>
                <a:lnTo>
                  <a:pt x="23620" y="123450"/>
                </a:lnTo>
                <a:lnTo>
                  <a:pt x="22098" y="122682"/>
                </a:lnTo>
                <a:lnTo>
                  <a:pt x="20953" y="121160"/>
                </a:lnTo>
                <a:lnTo>
                  <a:pt x="20576" y="119254"/>
                </a:lnTo>
                <a:lnTo>
                  <a:pt x="20576" y="147527"/>
                </a:lnTo>
                <a:lnTo>
                  <a:pt x="25526" y="157355"/>
                </a:lnTo>
                <a:lnTo>
                  <a:pt x="30099" y="1482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4888802" y="4988838"/>
            <a:ext cx="48410" cy="148217"/>
          </a:xfrm>
          <a:custGeom>
            <a:avLst/>
            <a:gdLst/>
            <a:ahLst/>
            <a:cxnLst/>
            <a:rect l="l" t="t" r="r" b="b"/>
            <a:pathLst>
              <a:path w="51435" h="157479">
                <a:moveTo>
                  <a:pt x="51053" y="106679"/>
                </a:moveTo>
                <a:lnTo>
                  <a:pt x="0" y="106679"/>
                </a:lnTo>
                <a:lnTo>
                  <a:pt x="20576" y="147527"/>
                </a:lnTo>
                <a:lnTo>
                  <a:pt x="20576" y="119254"/>
                </a:lnTo>
                <a:lnTo>
                  <a:pt x="20960" y="121160"/>
                </a:lnTo>
                <a:lnTo>
                  <a:pt x="22098" y="122682"/>
                </a:lnTo>
                <a:lnTo>
                  <a:pt x="23627" y="123450"/>
                </a:lnTo>
                <a:lnTo>
                  <a:pt x="25526" y="123827"/>
                </a:lnTo>
                <a:lnTo>
                  <a:pt x="27432" y="123450"/>
                </a:lnTo>
                <a:lnTo>
                  <a:pt x="28954" y="122682"/>
                </a:lnTo>
                <a:lnTo>
                  <a:pt x="29722" y="121160"/>
                </a:lnTo>
                <a:lnTo>
                  <a:pt x="30099" y="119254"/>
                </a:lnTo>
                <a:lnTo>
                  <a:pt x="30099" y="148276"/>
                </a:lnTo>
                <a:lnTo>
                  <a:pt x="51053" y="106679"/>
                </a:lnTo>
                <a:close/>
              </a:path>
              <a:path w="51435" h="157479">
                <a:moveTo>
                  <a:pt x="30099" y="106679"/>
                </a:moveTo>
                <a:lnTo>
                  <a:pt x="30099" y="4957"/>
                </a:lnTo>
                <a:lnTo>
                  <a:pt x="29722" y="3051"/>
                </a:lnTo>
                <a:lnTo>
                  <a:pt x="28954" y="1528"/>
                </a:lnTo>
                <a:lnTo>
                  <a:pt x="27432" y="383"/>
                </a:lnTo>
                <a:lnTo>
                  <a:pt x="25526" y="0"/>
                </a:lnTo>
                <a:lnTo>
                  <a:pt x="23627" y="383"/>
                </a:lnTo>
                <a:lnTo>
                  <a:pt x="22098" y="1528"/>
                </a:lnTo>
                <a:lnTo>
                  <a:pt x="20960" y="3051"/>
                </a:lnTo>
                <a:lnTo>
                  <a:pt x="20576" y="4957"/>
                </a:lnTo>
                <a:lnTo>
                  <a:pt x="20576" y="106679"/>
                </a:lnTo>
                <a:lnTo>
                  <a:pt x="30099" y="106679"/>
                </a:lnTo>
                <a:close/>
              </a:path>
              <a:path w="51435" h="157479">
                <a:moveTo>
                  <a:pt x="30099" y="148276"/>
                </a:moveTo>
                <a:lnTo>
                  <a:pt x="30099" y="119254"/>
                </a:lnTo>
                <a:lnTo>
                  <a:pt x="29722" y="121160"/>
                </a:lnTo>
                <a:lnTo>
                  <a:pt x="28954" y="122682"/>
                </a:lnTo>
                <a:lnTo>
                  <a:pt x="27432" y="123450"/>
                </a:lnTo>
                <a:lnTo>
                  <a:pt x="25526" y="123827"/>
                </a:lnTo>
                <a:lnTo>
                  <a:pt x="23627" y="123450"/>
                </a:lnTo>
                <a:lnTo>
                  <a:pt x="22098" y="122682"/>
                </a:lnTo>
                <a:lnTo>
                  <a:pt x="20960" y="121160"/>
                </a:lnTo>
                <a:lnTo>
                  <a:pt x="20576" y="119254"/>
                </a:lnTo>
                <a:lnTo>
                  <a:pt x="20576" y="147527"/>
                </a:lnTo>
                <a:lnTo>
                  <a:pt x="25526" y="157355"/>
                </a:lnTo>
                <a:lnTo>
                  <a:pt x="30099" y="1482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2952428" y="4988838"/>
            <a:ext cx="48410" cy="148217"/>
          </a:xfrm>
          <a:custGeom>
            <a:avLst/>
            <a:gdLst/>
            <a:ahLst/>
            <a:cxnLst/>
            <a:rect l="l" t="t" r="r" b="b"/>
            <a:pathLst>
              <a:path w="51435" h="157479">
                <a:moveTo>
                  <a:pt x="51053" y="106679"/>
                </a:moveTo>
                <a:lnTo>
                  <a:pt x="0" y="106679"/>
                </a:lnTo>
                <a:lnTo>
                  <a:pt x="20576" y="147527"/>
                </a:lnTo>
                <a:lnTo>
                  <a:pt x="20576" y="119254"/>
                </a:lnTo>
                <a:lnTo>
                  <a:pt x="20953" y="121160"/>
                </a:lnTo>
                <a:lnTo>
                  <a:pt x="22098" y="122682"/>
                </a:lnTo>
                <a:lnTo>
                  <a:pt x="23620" y="123450"/>
                </a:lnTo>
                <a:lnTo>
                  <a:pt x="25526" y="123827"/>
                </a:lnTo>
                <a:lnTo>
                  <a:pt x="27432" y="123450"/>
                </a:lnTo>
                <a:lnTo>
                  <a:pt x="28954" y="122682"/>
                </a:lnTo>
                <a:lnTo>
                  <a:pt x="29715" y="121160"/>
                </a:lnTo>
                <a:lnTo>
                  <a:pt x="30099" y="119254"/>
                </a:lnTo>
                <a:lnTo>
                  <a:pt x="30099" y="148276"/>
                </a:lnTo>
                <a:lnTo>
                  <a:pt x="51053" y="106679"/>
                </a:lnTo>
                <a:close/>
              </a:path>
              <a:path w="51435" h="157479">
                <a:moveTo>
                  <a:pt x="30099" y="106679"/>
                </a:moveTo>
                <a:lnTo>
                  <a:pt x="30099" y="4957"/>
                </a:lnTo>
                <a:lnTo>
                  <a:pt x="29715" y="3051"/>
                </a:lnTo>
                <a:lnTo>
                  <a:pt x="28954" y="1528"/>
                </a:lnTo>
                <a:lnTo>
                  <a:pt x="27432" y="383"/>
                </a:lnTo>
                <a:lnTo>
                  <a:pt x="25526" y="0"/>
                </a:lnTo>
                <a:lnTo>
                  <a:pt x="23620" y="383"/>
                </a:lnTo>
                <a:lnTo>
                  <a:pt x="22098" y="1528"/>
                </a:lnTo>
                <a:lnTo>
                  <a:pt x="20953" y="3051"/>
                </a:lnTo>
                <a:lnTo>
                  <a:pt x="20576" y="4957"/>
                </a:lnTo>
                <a:lnTo>
                  <a:pt x="20576" y="106679"/>
                </a:lnTo>
                <a:lnTo>
                  <a:pt x="30099" y="106679"/>
                </a:lnTo>
                <a:close/>
              </a:path>
              <a:path w="51435" h="157479">
                <a:moveTo>
                  <a:pt x="30099" y="148276"/>
                </a:moveTo>
                <a:lnTo>
                  <a:pt x="30099" y="119254"/>
                </a:lnTo>
                <a:lnTo>
                  <a:pt x="29715" y="121160"/>
                </a:lnTo>
                <a:lnTo>
                  <a:pt x="28954" y="122682"/>
                </a:lnTo>
                <a:lnTo>
                  <a:pt x="27432" y="123450"/>
                </a:lnTo>
                <a:lnTo>
                  <a:pt x="25526" y="123827"/>
                </a:lnTo>
                <a:lnTo>
                  <a:pt x="23620" y="123450"/>
                </a:lnTo>
                <a:lnTo>
                  <a:pt x="22098" y="122682"/>
                </a:lnTo>
                <a:lnTo>
                  <a:pt x="20953" y="121160"/>
                </a:lnTo>
                <a:lnTo>
                  <a:pt x="20576" y="119254"/>
                </a:lnTo>
                <a:lnTo>
                  <a:pt x="20576" y="147527"/>
                </a:lnTo>
                <a:lnTo>
                  <a:pt x="25526" y="157355"/>
                </a:lnTo>
                <a:lnTo>
                  <a:pt x="30099" y="1482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83379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78956" y="1444142"/>
            <a:ext cx="5163073" cy="533623"/>
          </a:xfrm>
          <a:prstGeom prst="rect">
            <a:avLst/>
          </a:prstGeom>
        </p:spPr>
        <p:txBody>
          <a:bodyPr vert="horz" wrap="square" lIns="0" tIns="11953" rIns="0" bIns="0" rtlCol="0" anchor="ctr">
            <a:spAutoFit/>
          </a:bodyPr>
          <a:lstStyle/>
          <a:p>
            <a:pPr marL="11953">
              <a:lnSpc>
                <a:spcPct val="100000"/>
              </a:lnSpc>
              <a:spcBef>
                <a:spcPts val="94"/>
              </a:spcBef>
            </a:pPr>
            <a:r>
              <a:rPr sz="3389" b="1" spc="-4" dirty="0"/>
              <a:t>Stable Matching</a:t>
            </a:r>
            <a:r>
              <a:rPr sz="3389" b="1" spc="-61" dirty="0"/>
              <a:t> </a:t>
            </a:r>
            <a:r>
              <a:rPr sz="3389" b="1" spc="-4" dirty="0"/>
              <a:t>Problem</a:t>
            </a:r>
            <a:endParaRPr sz="3389" b="1" dirty="0"/>
          </a:p>
        </p:txBody>
      </p:sp>
      <p:sp>
        <p:nvSpPr>
          <p:cNvPr id="3" name="object 3"/>
          <p:cNvSpPr txBox="1"/>
          <p:nvPr/>
        </p:nvSpPr>
        <p:spPr>
          <a:xfrm>
            <a:off x="1433308" y="2878667"/>
            <a:ext cx="8912959" cy="5504984"/>
          </a:xfrm>
          <a:prstGeom prst="rect">
            <a:avLst/>
          </a:prstGeom>
        </p:spPr>
        <p:txBody>
          <a:bodyPr vert="horz" wrap="square" lIns="0" tIns="11953" rIns="0" bIns="0" rtlCol="0">
            <a:spAutoFit/>
          </a:bodyPr>
          <a:lstStyle/>
          <a:p>
            <a:pPr marL="334710" indent="-322757" defTabSz="487695" hangingPunct="1">
              <a:spcBef>
                <a:spcPts val="94"/>
              </a:spcBef>
              <a:buClr>
                <a:srgbClr val="3299FF"/>
              </a:buClr>
              <a:buSzPct val="60000"/>
              <a:buFont typeface="Wingdings"/>
              <a:buChar char=""/>
              <a:tabLst>
                <a:tab pos="334113" algn="l"/>
                <a:tab pos="334710" algn="l"/>
                <a:tab pos="2323849" algn="l"/>
              </a:tabLst>
            </a:pPr>
            <a:r>
              <a:rPr sz="2800" kern="1200" spc="-4" dirty="0">
                <a:solidFill>
                  <a:srgbClr val="FF0000"/>
                </a:solidFill>
                <a:cs typeface="Arial"/>
              </a:rPr>
              <a:t>Perfect matching:	</a:t>
            </a:r>
            <a:r>
              <a:rPr sz="2800" kern="1200" spc="-4" dirty="0">
                <a:solidFill>
                  <a:prstClr val="black"/>
                </a:solidFill>
                <a:cs typeface="Arial"/>
              </a:rPr>
              <a:t>everyone is matched</a:t>
            </a:r>
            <a:r>
              <a:rPr sz="2800" kern="1200" spc="-14" dirty="0">
                <a:solidFill>
                  <a:prstClr val="black"/>
                </a:solidFill>
                <a:cs typeface="Arial"/>
              </a:rPr>
              <a:t> </a:t>
            </a:r>
            <a:r>
              <a:rPr sz="2800" kern="1200" spc="-4" dirty="0">
                <a:solidFill>
                  <a:prstClr val="black"/>
                </a:solidFill>
                <a:cs typeface="Arial"/>
              </a:rPr>
              <a:t>monogamously.</a:t>
            </a:r>
            <a:endParaRPr sz="2800" kern="1200" dirty="0">
              <a:solidFill>
                <a:prstClr val="black"/>
              </a:solidFill>
              <a:cs typeface="Arial"/>
            </a:endParaRPr>
          </a:p>
          <a:p>
            <a:pPr marL="711261" lvl="1" indent="-269561" defTabSz="487695" hangingPunct="1">
              <a:buClr>
                <a:srgbClr val="006500"/>
              </a:buClr>
              <a:buSzPct val="55555"/>
              <a:buFont typeface="Wingdings"/>
              <a:buChar char=""/>
              <a:tabLst>
                <a:tab pos="710662" algn="l"/>
                <a:tab pos="711261" algn="l"/>
              </a:tabLst>
            </a:pPr>
            <a:r>
              <a:rPr sz="2800" kern="1200" spc="-4" dirty="0">
                <a:solidFill>
                  <a:prstClr val="black"/>
                </a:solidFill>
                <a:cs typeface="Arial"/>
              </a:rPr>
              <a:t>Each man gets exactly one</a:t>
            </a:r>
            <a:r>
              <a:rPr sz="2800" kern="1200" spc="-14" dirty="0">
                <a:solidFill>
                  <a:prstClr val="black"/>
                </a:solidFill>
                <a:cs typeface="Arial"/>
              </a:rPr>
              <a:t> </a:t>
            </a:r>
            <a:r>
              <a:rPr sz="2800" kern="1200" spc="-4" dirty="0">
                <a:solidFill>
                  <a:prstClr val="black"/>
                </a:solidFill>
                <a:cs typeface="Arial"/>
              </a:rPr>
              <a:t>woman.</a:t>
            </a:r>
            <a:endParaRPr sz="2800" kern="1200" dirty="0">
              <a:solidFill>
                <a:prstClr val="black"/>
              </a:solidFill>
              <a:cs typeface="Arial"/>
            </a:endParaRPr>
          </a:p>
          <a:p>
            <a:pPr marL="711261" lvl="1" indent="-269561" defTabSz="487695" hangingPunct="1">
              <a:spcBef>
                <a:spcPts val="4"/>
              </a:spcBef>
              <a:buClr>
                <a:srgbClr val="006500"/>
              </a:buClr>
              <a:buSzPct val="55555"/>
              <a:buFont typeface="Wingdings"/>
              <a:buChar char=""/>
              <a:tabLst>
                <a:tab pos="710662" algn="l"/>
                <a:tab pos="711261" algn="l"/>
              </a:tabLst>
            </a:pPr>
            <a:r>
              <a:rPr sz="2800" kern="1200" spc="-4" dirty="0">
                <a:solidFill>
                  <a:prstClr val="black"/>
                </a:solidFill>
                <a:cs typeface="Arial"/>
              </a:rPr>
              <a:t>Each woman gets exactly one</a:t>
            </a:r>
            <a:r>
              <a:rPr sz="2800" kern="1200" spc="-14" dirty="0">
                <a:solidFill>
                  <a:prstClr val="black"/>
                </a:solidFill>
                <a:cs typeface="Arial"/>
              </a:rPr>
              <a:t> </a:t>
            </a:r>
            <a:r>
              <a:rPr sz="2800" kern="1200" spc="-4" dirty="0">
                <a:solidFill>
                  <a:prstClr val="black"/>
                </a:solidFill>
                <a:cs typeface="Arial"/>
              </a:rPr>
              <a:t>man.</a:t>
            </a:r>
            <a:endParaRPr sz="2800" kern="1200" dirty="0">
              <a:solidFill>
                <a:prstClr val="black"/>
              </a:solidFill>
              <a:cs typeface="Arial"/>
            </a:endParaRPr>
          </a:p>
          <a:p>
            <a:pPr marL="487695" lvl="1" indent="0" defTabSz="487695" hangingPunct="1">
              <a:spcBef>
                <a:spcPts val="43"/>
              </a:spcBef>
              <a:buClr>
                <a:srgbClr val="006500"/>
              </a:buClr>
              <a:buFont typeface="Wingdings"/>
              <a:buChar char=""/>
            </a:pPr>
            <a:endParaRPr sz="2800" kern="1200" dirty="0">
              <a:solidFill>
                <a:prstClr val="black"/>
              </a:solidFill>
              <a:cs typeface="Times New Roman"/>
            </a:endParaRPr>
          </a:p>
          <a:p>
            <a:pPr marL="334113" marR="4782" indent="-322757" defTabSz="487695" hangingPunct="1">
              <a:lnSpc>
                <a:spcPts val="1807"/>
              </a:lnSpc>
              <a:buClr>
                <a:srgbClr val="3299FF"/>
              </a:buClr>
              <a:buSzPct val="60000"/>
              <a:buFont typeface="Wingdings"/>
              <a:buChar char=""/>
              <a:tabLst>
                <a:tab pos="334113" algn="l"/>
                <a:tab pos="334710" algn="l"/>
                <a:tab pos="1369923" algn="l"/>
              </a:tabLst>
            </a:pPr>
            <a:r>
              <a:rPr sz="2800" kern="1200" spc="-4" dirty="0">
                <a:solidFill>
                  <a:srgbClr val="FF0000"/>
                </a:solidFill>
                <a:cs typeface="Arial"/>
              </a:rPr>
              <a:t>Stability:</a:t>
            </a:r>
            <a:r>
              <a:rPr lang="en-US" sz="2800" kern="1200" spc="-4" dirty="0">
                <a:solidFill>
                  <a:srgbClr val="FF0000"/>
                </a:solidFill>
                <a:cs typeface="Arial"/>
              </a:rPr>
              <a:t> </a:t>
            </a:r>
            <a:r>
              <a:rPr sz="2800" kern="1200" dirty="0">
                <a:solidFill>
                  <a:prstClr val="black"/>
                </a:solidFill>
                <a:cs typeface="Arial"/>
              </a:rPr>
              <a:t>no </a:t>
            </a:r>
            <a:r>
              <a:rPr sz="2800" kern="1200" spc="-4" dirty="0">
                <a:solidFill>
                  <a:prstClr val="black"/>
                </a:solidFill>
                <a:cs typeface="Arial"/>
              </a:rPr>
              <a:t>incentive for some pair of participants to undermine  assignment by joint</a:t>
            </a:r>
            <a:r>
              <a:rPr sz="2800" kern="1200" spc="-23" dirty="0">
                <a:solidFill>
                  <a:prstClr val="black"/>
                </a:solidFill>
                <a:cs typeface="Arial"/>
              </a:rPr>
              <a:t> </a:t>
            </a:r>
            <a:r>
              <a:rPr sz="2800" kern="1200" spc="-4" dirty="0">
                <a:solidFill>
                  <a:prstClr val="black"/>
                </a:solidFill>
                <a:cs typeface="Arial"/>
              </a:rPr>
              <a:t>action.</a:t>
            </a:r>
            <a:endParaRPr sz="2800" kern="1200" dirty="0">
              <a:solidFill>
                <a:prstClr val="black"/>
              </a:solidFill>
              <a:cs typeface="Arial"/>
            </a:endParaRPr>
          </a:p>
          <a:p>
            <a:pPr marL="710662" marR="265378" lvl="1" indent="-268964" defTabSz="487695" hangingPunct="1">
              <a:lnSpc>
                <a:spcPct val="79900"/>
              </a:lnSpc>
              <a:spcBef>
                <a:spcPts val="428"/>
              </a:spcBef>
              <a:buClr>
                <a:srgbClr val="006500"/>
              </a:buClr>
              <a:buSzPct val="55555"/>
              <a:buFont typeface="Wingdings"/>
              <a:buChar char=""/>
              <a:tabLst>
                <a:tab pos="710662" algn="l"/>
                <a:tab pos="711261" algn="l"/>
              </a:tabLst>
            </a:pPr>
            <a:r>
              <a:rPr sz="2800" kern="1200" dirty="0">
                <a:solidFill>
                  <a:prstClr val="black"/>
                </a:solidFill>
                <a:cs typeface="Arial"/>
              </a:rPr>
              <a:t>In </a:t>
            </a:r>
            <a:r>
              <a:rPr sz="2800" kern="1200" spc="-4" dirty="0">
                <a:solidFill>
                  <a:prstClr val="black"/>
                </a:solidFill>
                <a:cs typeface="Arial"/>
              </a:rPr>
              <a:t>matching </a:t>
            </a:r>
            <a:r>
              <a:rPr sz="2800" b="1" kern="1200" dirty="0">
                <a:solidFill>
                  <a:srgbClr val="0032CC"/>
                </a:solidFill>
                <a:cs typeface="Arial"/>
              </a:rPr>
              <a:t>M</a:t>
            </a:r>
            <a:r>
              <a:rPr sz="2800" kern="1200" dirty="0">
                <a:solidFill>
                  <a:prstClr val="black"/>
                </a:solidFill>
                <a:cs typeface="Arial"/>
              </a:rPr>
              <a:t>, an </a:t>
            </a:r>
            <a:r>
              <a:rPr sz="2800" kern="1200" spc="-4" dirty="0">
                <a:solidFill>
                  <a:prstClr val="black"/>
                </a:solidFill>
                <a:cs typeface="Arial"/>
              </a:rPr>
              <a:t>unmatched pair </a:t>
            </a:r>
            <a:r>
              <a:rPr sz="2800" b="1" kern="1200" spc="-4" dirty="0">
                <a:solidFill>
                  <a:srgbClr val="0032CC"/>
                </a:solidFill>
                <a:cs typeface="Arial"/>
              </a:rPr>
              <a:t>m</a:t>
            </a:r>
            <a:r>
              <a:rPr sz="2800" kern="1200" spc="-4" dirty="0">
                <a:solidFill>
                  <a:srgbClr val="0032CC"/>
                </a:solidFill>
                <a:cs typeface="Arial"/>
              </a:rPr>
              <a:t>-</a:t>
            </a:r>
            <a:r>
              <a:rPr sz="2800" b="1" kern="1200" spc="-4" dirty="0">
                <a:solidFill>
                  <a:srgbClr val="0032CC"/>
                </a:solidFill>
                <a:cs typeface="Arial"/>
              </a:rPr>
              <a:t>w </a:t>
            </a:r>
            <a:r>
              <a:rPr sz="2800" kern="1200" spc="-4" dirty="0">
                <a:solidFill>
                  <a:prstClr val="black"/>
                </a:solidFill>
                <a:cs typeface="Arial"/>
              </a:rPr>
              <a:t>is </a:t>
            </a:r>
            <a:r>
              <a:rPr sz="2800" kern="1200" spc="-4" dirty="0">
                <a:solidFill>
                  <a:srgbClr val="FF0000"/>
                </a:solidFill>
                <a:cs typeface="Arial"/>
              </a:rPr>
              <a:t>unstable </a:t>
            </a:r>
            <a:r>
              <a:rPr sz="2800" kern="1200" spc="-4" dirty="0">
                <a:solidFill>
                  <a:prstClr val="black"/>
                </a:solidFill>
                <a:cs typeface="Arial"/>
              </a:rPr>
              <a:t>if man </a:t>
            </a:r>
            <a:r>
              <a:rPr sz="2800" b="1" kern="1200" dirty="0">
                <a:solidFill>
                  <a:srgbClr val="0032CC"/>
                </a:solidFill>
                <a:cs typeface="Arial"/>
              </a:rPr>
              <a:t>m </a:t>
            </a:r>
            <a:r>
              <a:rPr sz="2800" kern="1200" spc="-4" dirty="0">
                <a:solidFill>
                  <a:prstClr val="black"/>
                </a:solidFill>
                <a:cs typeface="Arial"/>
              </a:rPr>
              <a:t>and  woman </a:t>
            </a:r>
            <a:r>
              <a:rPr sz="2800" b="1" kern="1200" dirty="0">
                <a:solidFill>
                  <a:srgbClr val="0032CC"/>
                </a:solidFill>
                <a:cs typeface="Arial"/>
              </a:rPr>
              <a:t>w </a:t>
            </a:r>
            <a:r>
              <a:rPr sz="2800" kern="1200" spc="-4" dirty="0">
                <a:solidFill>
                  <a:prstClr val="black"/>
                </a:solidFill>
                <a:cs typeface="Arial"/>
              </a:rPr>
              <a:t>prefer each other to current</a:t>
            </a:r>
            <a:r>
              <a:rPr sz="2800" kern="1200" spc="10" dirty="0">
                <a:solidFill>
                  <a:prstClr val="black"/>
                </a:solidFill>
                <a:cs typeface="Arial"/>
              </a:rPr>
              <a:t> </a:t>
            </a:r>
            <a:r>
              <a:rPr sz="2800" kern="1200" spc="-4" dirty="0">
                <a:solidFill>
                  <a:prstClr val="black"/>
                </a:solidFill>
                <a:cs typeface="Arial"/>
              </a:rPr>
              <a:t>partners.</a:t>
            </a:r>
            <a:endParaRPr sz="2800" kern="1200" dirty="0">
              <a:solidFill>
                <a:prstClr val="black"/>
              </a:solidFill>
              <a:cs typeface="Arial"/>
            </a:endParaRPr>
          </a:p>
          <a:p>
            <a:pPr marL="711261" lvl="1" indent="-269561" defTabSz="487695" hangingPunct="1">
              <a:spcBef>
                <a:spcPts val="4"/>
              </a:spcBef>
              <a:buClr>
                <a:srgbClr val="006500"/>
              </a:buClr>
              <a:buSzPct val="55555"/>
              <a:buFont typeface="Wingdings"/>
              <a:buChar char=""/>
              <a:tabLst>
                <a:tab pos="710662" algn="l"/>
                <a:tab pos="711261" algn="l"/>
              </a:tabLst>
            </a:pPr>
            <a:r>
              <a:rPr sz="2800" kern="1200" spc="-4" dirty="0">
                <a:solidFill>
                  <a:prstClr val="black"/>
                </a:solidFill>
                <a:cs typeface="Arial"/>
              </a:rPr>
              <a:t>Unstable pair </a:t>
            </a:r>
            <a:r>
              <a:rPr sz="2800" b="1" kern="1200" spc="-4" dirty="0">
                <a:solidFill>
                  <a:srgbClr val="0032CC"/>
                </a:solidFill>
                <a:cs typeface="Arial"/>
              </a:rPr>
              <a:t>m</a:t>
            </a:r>
            <a:r>
              <a:rPr sz="2800" kern="1200" spc="-4" dirty="0">
                <a:solidFill>
                  <a:srgbClr val="0032CC"/>
                </a:solidFill>
                <a:cs typeface="Arial"/>
              </a:rPr>
              <a:t>-</a:t>
            </a:r>
            <a:r>
              <a:rPr sz="2800" b="1" kern="1200" spc="-4" dirty="0">
                <a:solidFill>
                  <a:srgbClr val="0032CC"/>
                </a:solidFill>
                <a:cs typeface="Arial"/>
              </a:rPr>
              <a:t>w </a:t>
            </a:r>
            <a:r>
              <a:rPr sz="2800" kern="1200" spc="-4" dirty="0">
                <a:solidFill>
                  <a:prstClr val="black"/>
                </a:solidFill>
                <a:cs typeface="Arial"/>
              </a:rPr>
              <a:t>could each improve </a:t>
            </a:r>
            <a:r>
              <a:rPr sz="2800" kern="1200" dirty="0">
                <a:solidFill>
                  <a:prstClr val="black"/>
                </a:solidFill>
                <a:cs typeface="Arial"/>
              </a:rPr>
              <a:t>by</a:t>
            </a:r>
            <a:r>
              <a:rPr sz="2800" kern="1200" spc="4" dirty="0">
                <a:solidFill>
                  <a:prstClr val="black"/>
                </a:solidFill>
                <a:cs typeface="Arial"/>
              </a:rPr>
              <a:t> </a:t>
            </a:r>
            <a:r>
              <a:rPr sz="2800" kern="1200" spc="-4" dirty="0">
                <a:solidFill>
                  <a:prstClr val="black"/>
                </a:solidFill>
                <a:cs typeface="Arial"/>
              </a:rPr>
              <a:t>eloping.</a:t>
            </a:r>
            <a:endParaRPr sz="2800" kern="1200" dirty="0">
              <a:solidFill>
                <a:prstClr val="black"/>
              </a:solidFill>
              <a:cs typeface="Arial"/>
            </a:endParaRPr>
          </a:p>
          <a:p>
            <a:pPr marL="487695" lvl="1" indent="0" defTabSz="487695" hangingPunct="1">
              <a:spcBef>
                <a:spcPts val="33"/>
              </a:spcBef>
              <a:buClr>
                <a:srgbClr val="006500"/>
              </a:buClr>
              <a:buFont typeface="Wingdings"/>
              <a:buChar char=""/>
            </a:pPr>
            <a:endParaRPr sz="2800" kern="1200" dirty="0">
              <a:solidFill>
                <a:prstClr val="black"/>
              </a:solidFill>
              <a:cs typeface="Times New Roman"/>
            </a:endParaRPr>
          </a:p>
          <a:p>
            <a:pPr marL="334710" indent="-322757" defTabSz="487695" hangingPunct="1">
              <a:buClr>
                <a:srgbClr val="3299FF"/>
              </a:buClr>
              <a:buSzPct val="60000"/>
              <a:buFont typeface="Wingdings"/>
              <a:buChar char=""/>
              <a:tabLst>
                <a:tab pos="334113" algn="l"/>
                <a:tab pos="334710" algn="l"/>
                <a:tab pos="2245550" algn="l"/>
              </a:tabLst>
            </a:pPr>
            <a:r>
              <a:rPr sz="2800" kern="1200" spc="-4" dirty="0">
                <a:solidFill>
                  <a:srgbClr val="FF0000"/>
                </a:solidFill>
                <a:cs typeface="Arial"/>
              </a:rPr>
              <a:t>Stable</a:t>
            </a:r>
            <a:r>
              <a:rPr sz="2800" kern="1200" dirty="0">
                <a:solidFill>
                  <a:srgbClr val="FF0000"/>
                </a:solidFill>
                <a:cs typeface="Arial"/>
              </a:rPr>
              <a:t> </a:t>
            </a:r>
            <a:r>
              <a:rPr sz="2800" kern="1200" spc="-4" dirty="0">
                <a:solidFill>
                  <a:srgbClr val="FF0000"/>
                </a:solidFill>
                <a:cs typeface="Arial"/>
              </a:rPr>
              <a:t>matching:	</a:t>
            </a:r>
            <a:r>
              <a:rPr sz="2800" kern="1200" spc="-4" dirty="0">
                <a:solidFill>
                  <a:prstClr val="black"/>
                </a:solidFill>
                <a:cs typeface="Arial"/>
              </a:rPr>
              <a:t>perfect matching with no unstable</a:t>
            </a:r>
            <a:r>
              <a:rPr sz="2800" kern="1200" spc="-23" dirty="0">
                <a:solidFill>
                  <a:prstClr val="black"/>
                </a:solidFill>
                <a:cs typeface="Arial"/>
              </a:rPr>
              <a:t> </a:t>
            </a:r>
            <a:r>
              <a:rPr sz="2800" kern="1200" spc="-4" dirty="0">
                <a:solidFill>
                  <a:prstClr val="black"/>
                </a:solidFill>
                <a:cs typeface="Arial"/>
              </a:rPr>
              <a:t>pairs.</a:t>
            </a:r>
            <a:endParaRPr sz="2800" kern="1200" dirty="0">
              <a:solidFill>
                <a:prstClr val="black"/>
              </a:solidFill>
              <a:cs typeface="Arial"/>
            </a:endParaRPr>
          </a:p>
          <a:p>
            <a:pPr defTabSz="487695" hangingPunct="1">
              <a:spcBef>
                <a:spcPts val="47"/>
              </a:spcBef>
              <a:buClr>
                <a:srgbClr val="3299FF"/>
              </a:buClr>
              <a:buFont typeface="Wingdings"/>
              <a:buChar char=""/>
            </a:pPr>
            <a:endParaRPr sz="2800" kern="1200" dirty="0">
              <a:solidFill>
                <a:prstClr val="black"/>
              </a:solidFill>
              <a:cs typeface="Times New Roman"/>
            </a:endParaRPr>
          </a:p>
          <a:p>
            <a:pPr marL="334113" marR="231906" indent="-322757" defTabSz="487695" hangingPunct="1">
              <a:lnSpc>
                <a:spcPts val="1807"/>
              </a:lnSpc>
              <a:buClr>
                <a:srgbClr val="3299FF"/>
              </a:buClr>
              <a:buSzPct val="60000"/>
              <a:buFont typeface="Wingdings"/>
              <a:buChar char=""/>
              <a:tabLst>
                <a:tab pos="334113" algn="l"/>
                <a:tab pos="334710" algn="l"/>
                <a:tab pos="3174372" algn="l"/>
              </a:tabLst>
            </a:pPr>
            <a:r>
              <a:rPr sz="2800" kern="1200" spc="-4" dirty="0">
                <a:solidFill>
                  <a:srgbClr val="FF0000"/>
                </a:solidFill>
                <a:cs typeface="Arial"/>
              </a:rPr>
              <a:t>Stable</a:t>
            </a:r>
            <a:r>
              <a:rPr sz="2800" kern="1200" spc="4" dirty="0">
                <a:solidFill>
                  <a:srgbClr val="FF0000"/>
                </a:solidFill>
                <a:cs typeface="Arial"/>
              </a:rPr>
              <a:t> </a:t>
            </a:r>
            <a:r>
              <a:rPr sz="2800" kern="1200" spc="-4" dirty="0">
                <a:solidFill>
                  <a:srgbClr val="FF0000"/>
                </a:solidFill>
                <a:cs typeface="Arial"/>
              </a:rPr>
              <a:t>matching</a:t>
            </a:r>
            <a:r>
              <a:rPr sz="2800" kern="1200" spc="4" dirty="0">
                <a:solidFill>
                  <a:srgbClr val="FF0000"/>
                </a:solidFill>
                <a:cs typeface="Arial"/>
              </a:rPr>
              <a:t> </a:t>
            </a:r>
            <a:r>
              <a:rPr sz="2800" kern="1200" spc="-4" dirty="0">
                <a:solidFill>
                  <a:srgbClr val="FF0000"/>
                </a:solidFill>
                <a:cs typeface="Arial"/>
              </a:rPr>
              <a:t>problem.	</a:t>
            </a:r>
            <a:r>
              <a:rPr sz="2800" kern="1200" spc="-4" dirty="0">
                <a:solidFill>
                  <a:prstClr val="black"/>
                </a:solidFill>
                <a:cs typeface="Arial"/>
              </a:rPr>
              <a:t>Given the preference lists of </a:t>
            </a:r>
            <a:r>
              <a:rPr sz="2800" b="1" kern="1200" dirty="0">
                <a:solidFill>
                  <a:srgbClr val="0032CC"/>
                </a:solidFill>
                <a:cs typeface="Arial"/>
              </a:rPr>
              <a:t>n </a:t>
            </a:r>
            <a:r>
              <a:rPr sz="2800" kern="1200" spc="-4" dirty="0">
                <a:solidFill>
                  <a:prstClr val="black"/>
                </a:solidFill>
                <a:cs typeface="Arial"/>
              </a:rPr>
              <a:t>men  </a:t>
            </a:r>
            <a:r>
              <a:rPr sz="2800" kern="1200" dirty="0">
                <a:solidFill>
                  <a:prstClr val="black"/>
                </a:solidFill>
                <a:cs typeface="Arial"/>
              </a:rPr>
              <a:t>and </a:t>
            </a:r>
            <a:r>
              <a:rPr sz="2800" b="1" kern="1200" dirty="0">
                <a:solidFill>
                  <a:srgbClr val="0032CC"/>
                </a:solidFill>
                <a:cs typeface="Arial"/>
              </a:rPr>
              <a:t>n </a:t>
            </a:r>
            <a:r>
              <a:rPr sz="2800" kern="1200" spc="-4" dirty="0">
                <a:solidFill>
                  <a:prstClr val="black"/>
                </a:solidFill>
                <a:cs typeface="Arial"/>
              </a:rPr>
              <a:t>women, find </a:t>
            </a:r>
            <a:r>
              <a:rPr sz="2800" kern="1200" dirty="0">
                <a:solidFill>
                  <a:prstClr val="black"/>
                </a:solidFill>
                <a:cs typeface="Arial"/>
              </a:rPr>
              <a:t>a </a:t>
            </a:r>
            <a:r>
              <a:rPr sz="2800" kern="1200" spc="-4" dirty="0">
                <a:solidFill>
                  <a:prstClr val="black"/>
                </a:solidFill>
                <a:cs typeface="Arial"/>
              </a:rPr>
              <a:t>stable matching if </a:t>
            </a:r>
            <a:r>
              <a:rPr sz="2800" kern="1200" dirty="0">
                <a:solidFill>
                  <a:prstClr val="black"/>
                </a:solidFill>
                <a:cs typeface="Arial"/>
              </a:rPr>
              <a:t>one</a:t>
            </a:r>
            <a:r>
              <a:rPr sz="2800" kern="1200" spc="-47" dirty="0">
                <a:solidFill>
                  <a:prstClr val="black"/>
                </a:solidFill>
                <a:cs typeface="Arial"/>
              </a:rPr>
              <a:t> </a:t>
            </a:r>
            <a:r>
              <a:rPr sz="2800" kern="1200" spc="-4" dirty="0">
                <a:solidFill>
                  <a:prstClr val="black"/>
                </a:solidFill>
                <a:cs typeface="Arial"/>
              </a:rPr>
              <a:t>exists.</a:t>
            </a:r>
            <a:endParaRPr sz="2800" kern="1200" dirty="0">
              <a:solidFill>
                <a:prstClr val="black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8271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4814" y="1477392"/>
            <a:ext cx="5163073" cy="533623"/>
          </a:xfrm>
          <a:prstGeom prst="rect">
            <a:avLst/>
          </a:prstGeom>
        </p:spPr>
        <p:txBody>
          <a:bodyPr vert="horz" wrap="square" lIns="0" tIns="11953" rIns="0" bIns="0" rtlCol="0" anchor="ctr">
            <a:spAutoFit/>
          </a:bodyPr>
          <a:lstStyle/>
          <a:p>
            <a:pPr marL="11953">
              <a:lnSpc>
                <a:spcPct val="100000"/>
              </a:lnSpc>
              <a:spcBef>
                <a:spcPts val="94"/>
              </a:spcBef>
            </a:pPr>
            <a:r>
              <a:rPr sz="3389" b="1" spc="-4" dirty="0"/>
              <a:t>Stable Matching</a:t>
            </a:r>
            <a:r>
              <a:rPr sz="3389" b="1" spc="-61" dirty="0"/>
              <a:t> </a:t>
            </a:r>
            <a:r>
              <a:rPr sz="3389" b="1" spc="-4" dirty="0"/>
              <a:t>Problem</a:t>
            </a:r>
            <a:endParaRPr sz="3389" b="1" dirty="0"/>
          </a:p>
        </p:txBody>
      </p:sp>
      <p:sp>
        <p:nvSpPr>
          <p:cNvPr id="3" name="object 3"/>
          <p:cNvSpPr txBox="1"/>
          <p:nvPr/>
        </p:nvSpPr>
        <p:spPr>
          <a:xfrm>
            <a:off x="1632900" y="3138044"/>
            <a:ext cx="7098852" cy="475595"/>
          </a:xfrm>
          <a:prstGeom prst="rect">
            <a:avLst/>
          </a:prstGeom>
        </p:spPr>
        <p:txBody>
          <a:bodyPr vert="horz" wrap="square" lIns="0" tIns="11953" rIns="0" bIns="0" rtlCol="0">
            <a:spAutoFit/>
          </a:bodyPr>
          <a:lstStyle/>
          <a:p>
            <a:pPr marL="334710" indent="-322757" defTabSz="487695" hangingPunct="1">
              <a:spcBef>
                <a:spcPts val="94"/>
              </a:spcBef>
              <a:buClr>
                <a:srgbClr val="3299FF"/>
              </a:buClr>
              <a:buSzPct val="59375"/>
              <a:buFont typeface="Wingdings"/>
              <a:buChar char=""/>
              <a:tabLst>
                <a:tab pos="334113" algn="l"/>
                <a:tab pos="334710" algn="l"/>
                <a:tab pos="949742" algn="l"/>
              </a:tabLst>
            </a:pPr>
            <a:r>
              <a:rPr sz="3012" kern="1200" spc="-4" dirty="0">
                <a:solidFill>
                  <a:prstClr val="black"/>
                </a:solidFill>
                <a:latin typeface="Arial"/>
                <a:cs typeface="Arial"/>
              </a:rPr>
              <a:t>Q.	Is assignment </a:t>
            </a:r>
            <a:r>
              <a:rPr sz="3012" kern="1200" spc="-4" dirty="0">
                <a:solidFill>
                  <a:srgbClr val="0032CC"/>
                </a:solidFill>
                <a:latin typeface="Arial"/>
                <a:cs typeface="Arial"/>
              </a:rPr>
              <a:t>X-C</a:t>
            </a:r>
            <a:r>
              <a:rPr sz="3012" kern="1200" spc="-4" dirty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sz="3012" kern="1200" spc="-4" dirty="0">
                <a:solidFill>
                  <a:srgbClr val="0032CC"/>
                </a:solidFill>
                <a:latin typeface="Arial"/>
                <a:cs typeface="Arial"/>
              </a:rPr>
              <a:t>Y-B</a:t>
            </a:r>
            <a:r>
              <a:rPr sz="3012" kern="1200" spc="-4" dirty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sz="3012" kern="1200" spc="-4" dirty="0">
                <a:solidFill>
                  <a:srgbClr val="0032CC"/>
                </a:solidFill>
                <a:latin typeface="Arial"/>
                <a:cs typeface="Arial"/>
              </a:rPr>
              <a:t>Z-A</a:t>
            </a:r>
            <a:r>
              <a:rPr sz="3012" kern="1200" spc="-52" dirty="0">
                <a:solidFill>
                  <a:srgbClr val="0032CC"/>
                </a:solidFill>
                <a:latin typeface="Arial"/>
                <a:cs typeface="Arial"/>
              </a:rPr>
              <a:t> </a:t>
            </a:r>
            <a:r>
              <a:rPr sz="3012" kern="1200" spc="-4" dirty="0">
                <a:solidFill>
                  <a:prstClr val="black"/>
                </a:solidFill>
                <a:latin typeface="Arial"/>
                <a:cs typeface="Arial"/>
              </a:rPr>
              <a:t>stable?</a:t>
            </a:r>
            <a:endParaRPr sz="3012" kern="12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59073" y="628513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5" h="414654">
                <a:moveTo>
                  <a:pt x="0" y="0"/>
                </a:moveTo>
                <a:lnTo>
                  <a:pt x="0" y="414147"/>
                </a:lnTo>
                <a:lnTo>
                  <a:pt x="992119" y="414147"/>
                </a:lnTo>
                <a:lnTo>
                  <a:pt x="99211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159073" y="628513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5" h="414654">
                <a:moveTo>
                  <a:pt x="0" y="0"/>
                </a:moveTo>
                <a:lnTo>
                  <a:pt x="0" y="414147"/>
                </a:lnTo>
                <a:lnTo>
                  <a:pt x="992119" y="414147"/>
                </a:lnTo>
                <a:lnTo>
                  <a:pt x="99211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092833" y="628513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092833" y="628513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25307" y="5894990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5" h="414654">
                <a:moveTo>
                  <a:pt x="0" y="0"/>
                </a:moveTo>
                <a:lnTo>
                  <a:pt x="0" y="414527"/>
                </a:lnTo>
                <a:lnTo>
                  <a:pt x="992126" y="41452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24951" y="5894990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5" h="414654">
                <a:moveTo>
                  <a:pt x="0" y="0"/>
                </a:moveTo>
                <a:lnTo>
                  <a:pt x="0" y="414527"/>
                </a:lnTo>
                <a:lnTo>
                  <a:pt x="992503" y="414527"/>
                </a:lnTo>
                <a:lnTo>
                  <a:pt x="992503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159073" y="5894990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5" h="414654">
                <a:moveTo>
                  <a:pt x="0" y="0"/>
                </a:moveTo>
                <a:lnTo>
                  <a:pt x="0" y="414527"/>
                </a:lnTo>
                <a:lnTo>
                  <a:pt x="992119" y="414527"/>
                </a:lnTo>
                <a:lnTo>
                  <a:pt x="99211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159073" y="5894990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5" h="414654">
                <a:moveTo>
                  <a:pt x="0" y="0"/>
                </a:moveTo>
                <a:lnTo>
                  <a:pt x="0" y="414527"/>
                </a:lnTo>
                <a:lnTo>
                  <a:pt x="992119" y="414527"/>
                </a:lnTo>
                <a:lnTo>
                  <a:pt x="99211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026592" y="5894990"/>
            <a:ext cx="932330" cy="390263"/>
          </a:xfrm>
          <a:custGeom>
            <a:avLst/>
            <a:gdLst/>
            <a:ahLst/>
            <a:cxnLst/>
            <a:rect l="l" t="t" r="r" b="b"/>
            <a:pathLst>
              <a:path w="990600" h="414654">
                <a:moveTo>
                  <a:pt x="0" y="0"/>
                </a:moveTo>
                <a:lnTo>
                  <a:pt x="0" y="414527"/>
                </a:lnTo>
                <a:lnTo>
                  <a:pt x="990597" y="414527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026592" y="5894990"/>
            <a:ext cx="932330" cy="390263"/>
          </a:xfrm>
          <a:custGeom>
            <a:avLst/>
            <a:gdLst/>
            <a:ahLst/>
            <a:cxnLst/>
            <a:rect l="l" t="t" r="r" b="b"/>
            <a:pathLst>
              <a:path w="990600" h="414654">
                <a:moveTo>
                  <a:pt x="0" y="0"/>
                </a:moveTo>
                <a:lnTo>
                  <a:pt x="0" y="414527"/>
                </a:lnTo>
                <a:lnTo>
                  <a:pt x="990597" y="414527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092833" y="5894990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527"/>
                </a:lnTo>
                <a:lnTo>
                  <a:pt x="992126" y="41452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092833" y="5894990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527"/>
                </a:lnTo>
                <a:lnTo>
                  <a:pt x="992126" y="41452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225307" y="550520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5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224951" y="550520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5" h="414654">
                <a:moveTo>
                  <a:pt x="0" y="0"/>
                </a:moveTo>
                <a:lnTo>
                  <a:pt x="0" y="414147"/>
                </a:lnTo>
                <a:lnTo>
                  <a:pt x="992503" y="414147"/>
                </a:lnTo>
                <a:lnTo>
                  <a:pt x="992503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159073" y="550520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5" h="414654">
                <a:moveTo>
                  <a:pt x="0" y="0"/>
                </a:moveTo>
                <a:lnTo>
                  <a:pt x="0" y="414147"/>
                </a:lnTo>
                <a:lnTo>
                  <a:pt x="992119" y="414147"/>
                </a:lnTo>
                <a:lnTo>
                  <a:pt x="99211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159073" y="550520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5" h="414654">
                <a:moveTo>
                  <a:pt x="0" y="0"/>
                </a:moveTo>
                <a:lnTo>
                  <a:pt x="0" y="414147"/>
                </a:lnTo>
                <a:lnTo>
                  <a:pt x="992119" y="414147"/>
                </a:lnTo>
                <a:lnTo>
                  <a:pt x="99211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026592" y="5505208"/>
            <a:ext cx="932330" cy="390263"/>
          </a:xfrm>
          <a:custGeom>
            <a:avLst/>
            <a:gdLst/>
            <a:ahLst/>
            <a:cxnLst/>
            <a:rect l="l" t="t" r="r" b="b"/>
            <a:pathLst>
              <a:path w="990600" h="414654">
                <a:moveTo>
                  <a:pt x="0" y="0"/>
                </a:moveTo>
                <a:lnTo>
                  <a:pt x="0" y="414147"/>
                </a:lnTo>
                <a:lnTo>
                  <a:pt x="990597" y="414147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026592" y="5505208"/>
            <a:ext cx="932330" cy="390263"/>
          </a:xfrm>
          <a:custGeom>
            <a:avLst/>
            <a:gdLst/>
            <a:ahLst/>
            <a:cxnLst/>
            <a:rect l="l" t="t" r="r" b="b"/>
            <a:pathLst>
              <a:path w="990600" h="414654">
                <a:moveTo>
                  <a:pt x="0" y="0"/>
                </a:moveTo>
                <a:lnTo>
                  <a:pt x="0" y="414147"/>
                </a:lnTo>
                <a:lnTo>
                  <a:pt x="990597" y="414147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092833" y="550520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092833" y="550520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159073" y="5118292"/>
            <a:ext cx="934123" cy="387276"/>
          </a:xfrm>
          <a:custGeom>
            <a:avLst/>
            <a:gdLst/>
            <a:ahLst/>
            <a:cxnLst/>
            <a:rect l="l" t="t" r="r" b="b"/>
            <a:pathLst>
              <a:path w="992505" h="411479">
                <a:moveTo>
                  <a:pt x="0" y="0"/>
                </a:moveTo>
                <a:lnTo>
                  <a:pt x="0" y="411096"/>
                </a:lnTo>
                <a:lnTo>
                  <a:pt x="992119" y="411096"/>
                </a:lnTo>
                <a:lnTo>
                  <a:pt x="99211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159073" y="5117930"/>
            <a:ext cx="934123" cy="387276"/>
          </a:xfrm>
          <a:custGeom>
            <a:avLst/>
            <a:gdLst/>
            <a:ahLst/>
            <a:cxnLst/>
            <a:rect l="l" t="t" r="r" b="b"/>
            <a:pathLst>
              <a:path w="992505" h="411479">
                <a:moveTo>
                  <a:pt x="0" y="0"/>
                </a:moveTo>
                <a:lnTo>
                  <a:pt x="0" y="411480"/>
                </a:lnTo>
                <a:lnTo>
                  <a:pt x="992119" y="411480"/>
                </a:lnTo>
                <a:lnTo>
                  <a:pt x="99211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092833" y="5118292"/>
            <a:ext cx="934123" cy="387276"/>
          </a:xfrm>
          <a:custGeom>
            <a:avLst/>
            <a:gdLst/>
            <a:ahLst/>
            <a:cxnLst/>
            <a:rect l="l" t="t" r="r" b="b"/>
            <a:pathLst>
              <a:path w="992504" h="411479">
                <a:moveTo>
                  <a:pt x="0" y="0"/>
                </a:moveTo>
                <a:lnTo>
                  <a:pt x="0" y="411096"/>
                </a:lnTo>
                <a:lnTo>
                  <a:pt x="992126" y="411096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092833" y="5117930"/>
            <a:ext cx="934123" cy="387276"/>
          </a:xfrm>
          <a:custGeom>
            <a:avLst/>
            <a:gdLst/>
            <a:ahLst/>
            <a:cxnLst/>
            <a:rect l="l" t="t" r="r" b="b"/>
            <a:pathLst>
              <a:path w="992504" h="411479">
                <a:moveTo>
                  <a:pt x="0" y="0"/>
                </a:moveTo>
                <a:lnTo>
                  <a:pt x="0" y="411480"/>
                </a:lnTo>
                <a:lnTo>
                  <a:pt x="992126" y="411480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026592" y="5118292"/>
            <a:ext cx="932330" cy="387276"/>
          </a:xfrm>
          <a:custGeom>
            <a:avLst/>
            <a:gdLst/>
            <a:ahLst/>
            <a:cxnLst/>
            <a:rect l="l" t="t" r="r" b="b"/>
            <a:pathLst>
              <a:path w="990600" h="411479">
                <a:moveTo>
                  <a:pt x="0" y="0"/>
                </a:moveTo>
                <a:lnTo>
                  <a:pt x="0" y="411096"/>
                </a:lnTo>
                <a:lnTo>
                  <a:pt x="990597" y="411096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026592" y="5117930"/>
            <a:ext cx="932330" cy="387276"/>
          </a:xfrm>
          <a:custGeom>
            <a:avLst/>
            <a:gdLst/>
            <a:ahLst/>
            <a:cxnLst/>
            <a:rect l="l" t="t" r="r" b="b"/>
            <a:pathLst>
              <a:path w="990600" h="411479">
                <a:moveTo>
                  <a:pt x="0" y="0"/>
                </a:moveTo>
                <a:lnTo>
                  <a:pt x="0" y="411480"/>
                </a:lnTo>
                <a:lnTo>
                  <a:pt x="990597" y="411480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096194" y="6728023"/>
            <a:ext cx="1959087" cy="225620"/>
          </a:xfrm>
          <a:prstGeom prst="rect">
            <a:avLst/>
          </a:prstGeom>
        </p:spPr>
        <p:txBody>
          <a:bodyPr vert="horz" wrap="square" lIns="0" tIns="15539" rIns="0" bIns="0" rtlCol="0">
            <a:spAutoFit/>
          </a:bodyPr>
          <a:lstStyle/>
          <a:p>
            <a:pPr marL="11953" defTabSz="487695" hangingPunct="1">
              <a:spcBef>
                <a:spcPts val="123"/>
              </a:spcBef>
            </a:pPr>
            <a:r>
              <a:rPr sz="1364" i="1" kern="1200" spc="-28" dirty="0">
                <a:solidFill>
                  <a:prstClr val="black"/>
                </a:solidFill>
                <a:latin typeface="Comic Sans MS"/>
                <a:cs typeface="Comic Sans MS"/>
              </a:rPr>
              <a:t>Men’s Preference</a:t>
            </a:r>
            <a:r>
              <a:rPr sz="1364" i="1" kern="1200" spc="-66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64" i="1" kern="1200" spc="-23" dirty="0">
                <a:solidFill>
                  <a:prstClr val="black"/>
                </a:solidFill>
                <a:latin typeface="Comic Sans MS"/>
                <a:cs typeface="Comic Sans MS"/>
              </a:rPr>
              <a:t>Profile</a:t>
            </a:r>
            <a:endParaRPr sz="1364" kern="120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318688" y="628513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318688" y="628513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252467" y="628513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252467" y="628513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384929" y="5894990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527"/>
                </a:lnTo>
                <a:lnTo>
                  <a:pt x="992119" y="414527"/>
                </a:lnTo>
                <a:lnTo>
                  <a:pt x="99211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384567" y="5894990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527"/>
                </a:lnTo>
                <a:lnTo>
                  <a:pt x="992503" y="414527"/>
                </a:lnTo>
                <a:lnTo>
                  <a:pt x="992503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318688" y="5894990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527"/>
                </a:lnTo>
                <a:lnTo>
                  <a:pt x="992126" y="41452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6318688" y="5894990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527"/>
                </a:lnTo>
                <a:lnTo>
                  <a:pt x="992126" y="41452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8186233" y="5894990"/>
            <a:ext cx="932330" cy="390263"/>
          </a:xfrm>
          <a:custGeom>
            <a:avLst/>
            <a:gdLst/>
            <a:ahLst/>
            <a:cxnLst/>
            <a:rect l="l" t="t" r="r" b="b"/>
            <a:pathLst>
              <a:path w="990600" h="414654">
                <a:moveTo>
                  <a:pt x="0" y="0"/>
                </a:moveTo>
                <a:lnTo>
                  <a:pt x="0" y="414527"/>
                </a:lnTo>
                <a:lnTo>
                  <a:pt x="990597" y="414527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8186233" y="5894990"/>
            <a:ext cx="932330" cy="390263"/>
          </a:xfrm>
          <a:custGeom>
            <a:avLst/>
            <a:gdLst/>
            <a:ahLst/>
            <a:cxnLst/>
            <a:rect l="l" t="t" r="r" b="b"/>
            <a:pathLst>
              <a:path w="990600" h="414654">
                <a:moveTo>
                  <a:pt x="0" y="0"/>
                </a:moveTo>
                <a:lnTo>
                  <a:pt x="0" y="414527"/>
                </a:lnTo>
                <a:lnTo>
                  <a:pt x="990597" y="414527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7252467" y="5894990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527"/>
                </a:lnTo>
                <a:lnTo>
                  <a:pt x="992126" y="41452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252467" y="5894990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527"/>
                </a:lnTo>
                <a:lnTo>
                  <a:pt x="992126" y="41452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384929" y="550520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19" y="414147"/>
                </a:lnTo>
                <a:lnTo>
                  <a:pt x="99211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384567" y="550520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503" y="414147"/>
                </a:lnTo>
                <a:lnTo>
                  <a:pt x="992503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318688" y="550520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318688" y="550520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8186233" y="5505208"/>
            <a:ext cx="932330" cy="390263"/>
          </a:xfrm>
          <a:custGeom>
            <a:avLst/>
            <a:gdLst/>
            <a:ahLst/>
            <a:cxnLst/>
            <a:rect l="l" t="t" r="r" b="b"/>
            <a:pathLst>
              <a:path w="990600" h="414654">
                <a:moveTo>
                  <a:pt x="0" y="0"/>
                </a:moveTo>
                <a:lnTo>
                  <a:pt x="0" y="414147"/>
                </a:lnTo>
                <a:lnTo>
                  <a:pt x="990597" y="414147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8186233" y="5505208"/>
            <a:ext cx="932330" cy="390263"/>
          </a:xfrm>
          <a:custGeom>
            <a:avLst/>
            <a:gdLst/>
            <a:ahLst/>
            <a:cxnLst/>
            <a:rect l="l" t="t" r="r" b="b"/>
            <a:pathLst>
              <a:path w="990600" h="414654">
                <a:moveTo>
                  <a:pt x="0" y="0"/>
                </a:moveTo>
                <a:lnTo>
                  <a:pt x="0" y="414147"/>
                </a:lnTo>
                <a:lnTo>
                  <a:pt x="990597" y="414147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7252467" y="550520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CF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7252467" y="5505208"/>
            <a:ext cx="934123" cy="390263"/>
          </a:xfrm>
          <a:custGeom>
            <a:avLst/>
            <a:gdLst/>
            <a:ahLst/>
            <a:cxnLst/>
            <a:rect l="l" t="t" r="r" b="b"/>
            <a:pathLst>
              <a:path w="992504" h="414654">
                <a:moveTo>
                  <a:pt x="0" y="0"/>
                </a:moveTo>
                <a:lnTo>
                  <a:pt x="0" y="414147"/>
                </a:lnTo>
                <a:lnTo>
                  <a:pt x="992126" y="414147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318688" y="5118292"/>
            <a:ext cx="934123" cy="387276"/>
          </a:xfrm>
          <a:custGeom>
            <a:avLst/>
            <a:gdLst/>
            <a:ahLst/>
            <a:cxnLst/>
            <a:rect l="l" t="t" r="r" b="b"/>
            <a:pathLst>
              <a:path w="992504" h="411479">
                <a:moveTo>
                  <a:pt x="0" y="0"/>
                </a:moveTo>
                <a:lnTo>
                  <a:pt x="0" y="411096"/>
                </a:lnTo>
                <a:lnTo>
                  <a:pt x="992126" y="411096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6318688" y="5117930"/>
            <a:ext cx="934123" cy="387276"/>
          </a:xfrm>
          <a:custGeom>
            <a:avLst/>
            <a:gdLst/>
            <a:ahLst/>
            <a:cxnLst/>
            <a:rect l="l" t="t" r="r" b="b"/>
            <a:pathLst>
              <a:path w="992504" h="411479">
                <a:moveTo>
                  <a:pt x="0" y="0"/>
                </a:moveTo>
                <a:lnTo>
                  <a:pt x="0" y="411480"/>
                </a:lnTo>
                <a:lnTo>
                  <a:pt x="992126" y="411480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7252467" y="5118292"/>
            <a:ext cx="934123" cy="387276"/>
          </a:xfrm>
          <a:custGeom>
            <a:avLst/>
            <a:gdLst/>
            <a:ahLst/>
            <a:cxnLst/>
            <a:rect l="l" t="t" r="r" b="b"/>
            <a:pathLst>
              <a:path w="992504" h="411479">
                <a:moveTo>
                  <a:pt x="0" y="0"/>
                </a:moveTo>
                <a:lnTo>
                  <a:pt x="0" y="411096"/>
                </a:lnTo>
                <a:lnTo>
                  <a:pt x="992126" y="411096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7252467" y="5117930"/>
            <a:ext cx="934123" cy="387276"/>
          </a:xfrm>
          <a:custGeom>
            <a:avLst/>
            <a:gdLst/>
            <a:ahLst/>
            <a:cxnLst/>
            <a:rect l="l" t="t" r="r" b="b"/>
            <a:pathLst>
              <a:path w="992504" h="411479">
                <a:moveTo>
                  <a:pt x="0" y="0"/>
                </a:moveTo>
                <a:lnTo>
                  <a:pt x="0" y="411480"/>
                </a:lnTo>
                <a:lnTo>
                  <a:pt x="992126" y="411480"/>
                </a:lnTo>
                <a:lnTo>
                  <a:pt x="992126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8186233" y="5118292"/>
            <a:ext cx="932330" cy="387276"/>
          </a:xfrm>
          <a:custGeom>
            <a:avLst/>
            <a:gdLst/>
            <a:ahLst/>
            <a:cxnLst/>
            <a:rect l="l" t="t" r="r" b="b"/>
            <a:pathLst>
              <a:path w="990600" h="411479">
                <a:moveTo>
                  <a:pt x="0" y="0"/>
                </a:moveTo>
                <a:lnTo>
                  <a:pt x="0" y="411096"/>
                </a:lnTo>
                <a:lnTo>
                  <a:pt x="990597" y="411096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65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8186233" y="5117930"/>
            <a:ext cx="932330" cy="387276"/>
          </a:xfrm>
          <a:custGeom>
            <a:avLst/>
            <a:gdLst/>
            <a:ahLst/>
            <a:cxnLst/>
            <a:rect l="l" t="t" r="r" b="b"/>
            <a:pathLst>
              <a:path w="990600" h="411479">
                <a:moveTo>
                  <a:pt x="0" y="0"/>
                </a:moveTo>
                <a:lnTo>
                  <a:pt x="0" y="411480"/>
                </a:lnTo>
                <a:lnTo>
                  <a:pt x="990597" y="411480"/>
                </a:lnTo>
                <a:lnTo>
                  <a:pt x="990597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graphicFrame>
        <p:nvGraphicFramePr>
          <p:cNvPr id="57" name="object 57"/>
          <p:cNvGraphicFramePr>
            <a:graphicFrameLocks noGrp="1"/>
          </p:cNvGraphicFramePr>
          <p:nvPr/>
        </p:nvGraphicFramePr>
        <p:xfrm>
          <a:off x="1225306" y="5118293"/>
          <a:ext cx="7894315" cy="15566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35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35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35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23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612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341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41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3412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3292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869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2200" spc="-7" baseline="-17361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1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st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836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2200" spc="-7" baseline="-17361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2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nd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836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2200" spc="-7" baseline="-17361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3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rd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8367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2200" spc="-7" baseline="-17361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1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st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836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2200" spc="-7" baseline="-17361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2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nd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8367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r>
                        <a:rPr sz="2200" spc="-7" baseline="-17361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3</a:t>
                      </a:r>
                      <a:r>
                        <a:rPr sz="11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rd</a:t>
                      </a:r>
                      <a:endParaRPr sz="1100">
                        <a:latin typeface="Comic Sans MS"/>
                        <a:cs typeface="Comic Sans MS"/>
                      </a:endParaRPr>
                    </a:p>
                  </a:txBody>
                  <a:tcPr marL="0" marR="0" marT="8367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7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Xavier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latin typeface="Comic Sans MS"/>
                          <a:cs typeface="Comic Sans MS"/>
                        </a:rPr>
                        <a:t>Amy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latin typeface="Comic Sans MS"/>
                          <a:cs typeface="Comic Sans MS"/>
                        </a:rPr>
                        <a:t>Brenda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Claire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Amy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dirty="0">
                          <a:latin typeface="Comic Sans MS"/>
                          <a:cs typeface="Comic Sans MS"/>
                        </a:rPr>
                        <a:t>Yuri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latin typeface="Comic Sans MS"/>
                          <a:cs typeface="Comic Sans MS"/>
                        </a:rPr>
                        <a:t>Xavier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Zoran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014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Yuri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70523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5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Brenda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70523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500" spc="-5" dirty="0">
                          <a:latin typeface="Comic Sans MS"/>
                          <a:cs typeface="Comic Sans MS"/>
                        </a:rPr>
                        <a:t>Amy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70523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500" spc="-5" dirty="0">
                          <a:latin typeface="Comic Sans MS"/>
                          <a:cs typeface="Comic Sans MS"/>
                        </a:rPr>
                        <a:t>Claire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70523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5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Brenda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70523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500" spc="-5" dirty="0">
                          <a:latin typeface="Comic Sans MS"/>
                          <a:cs typeface="Comic Sans MS"/>
                        </a:rPr>
                        <a:t>Xavier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70523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500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Yuri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70523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1500" spc="-5" dirty="0">
                          <a:latin typeface="Comic Sans MS"/>
                          <a:cs typeface="Comic Sans MS"/>
                        </a:rPr>
                        <a:t>Zoran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70523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78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Zoran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>
                    <a:solidFill>
                      <a:srgbClr val="0065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Amy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latin typeface="Comic Sans MS"/>
                          <a:cs typeface="Comic Sans MS"/>
                        </a:rPr>
                        <a:t>Brenda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latin typeface="Comic Sans MS"/>
                          <a:cs typeface="Comic Sans MS"/>
                        </a:rPr>
                        <a:t>Claire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>
                    <a:solidFill>
                      <a:srgbClr val="FFC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Claire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>
                    <a:solidFill>
                      <a:srgbClr val="0065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solidFill>
                            <a:srgbClr val="FFFFFF"/>
                          </a:solidFill>
                          <a:latin typeface="Comic Sans MS"/>
                          <a:cs typeface="Comic Sans MS"/>
                        </a:rPr>
                        <a:t>Xavier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dirty="0">
                          <a:latin typeface="Comic Sans MS"/>
                          <a:cs typeface="Comic Sans MS"/>
                        </a:rPr>
                        <a:t>Yuri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sz="1500" spc="-5" dirty="0">
                          <a:latin typeface="Comic Sans MS"/>
                          <a:cs typeface="Comic Sans MS"/>
                        </a:rPr>
                        <a:t>Zoran</a:t>
                      </a:r>
                      <a:endParaRPr sz="1500">
                        <a:latin typeface="Comic Sans MS"/>
                        <a:cs typeface="Comic Sans MS"/>
                      </a:endParaRPr>
                    </a:p>
                  </a:txBody>
                  <a:tcPr marL="0" marR="0" marT="69924" marB="0">
                    <a:solidFill>
                      <a:srgbClr val="FFC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8" name="object 58"/>
          <p:cNvSpPr txBox="1"/>
          <p:nvPr/>
        </p:nvSpPr>
        <p:spPr>
          <a:xfrm>
            <a:off x="6134965" y="6728023"/>
            <a:ext cx="2202927" cy="225620"/>
          </a:xfrm>
          <a:prstGeom prst="rect">
            <a:avLst/>
          </a:prstGeom>
        </p:spPr>
        <p:txBody>
          <a:bodyPr vert="horz" wrap="square" lIns="0" tIns="15539" rIns="0" bIns="0" rtlCol="0">
            <a:spAutoFit/>
          </a:bodyPr>
          <a:lstStyle/>
          <a:p>
            <a:pPr marL="11953" defTabSz="487695" hangingPunct="1">
              <a:spcBef>
                <a:spcPts val="123"/>
              </a:spcBef>
            </a:pPr>
            <a:r>
              <a:rPr sz="1364" i="1" kern="1200" spc="-33" dirty="0">
                <a:solidFill>
                  <a:prstClr val="black"/>
                </a:solidFill>
                <a:latin typeface="Comic Sans MS"/>
                <a:cs typeface="Comic Sans MS"/>
              </a:rPr>
              <a:t>Women’s </a:t>
            </a:r>
            <a:r>
              <a:rPr sz="1364" i="1" kern="1200" spc="-28" dirty="0">
                <a:solidFill>
                  <a:prstClr val="black"/>
                </a:solidFill>
                <a:latin typeface="Comic Sans MS"/>
                <a:cs typeface="Comic Sans MS"/>
              </a:rPr>
              <a:t>Preference</a:t>
            </a:r>
            <a:r>
              <a:rPr sz="1364" i="1" kern="1200" spc="-52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364" i="1" kern="1200" spc="-23" dirty="0">
                <a:solidFill>
                  <a:prstClr val="black"/>
                </a:solidFill>
                <a:latin typeface="Comic Sans MS"/>
                <a:cs typeface="Comic Sans MS"/>
              </a:rPr>
              <a:t>Profile</a:t>
            </a:r>
            <a:endParaRPr sz="1364" kern="120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378762" y="4636940"/>
            <a:ext cx="570753" cy="185963"/>
          </a:xfrm>
          <a:prstGeom prst="rect">
            <a:avLst/>
          </a:prstGeom>
        </p:spPr>
        <p:txBody>
          <a:bodyPr vert="horz" wrap="square" lIns="0" tIns="11953" rIns="0" bIns="0" rtlCol="0">
            <a:spAutoFit/>
          </a:bodyPr>
          <a:lstStyle/>
          <a:p>
            <a:pPr marL="11953" defTabSz="487695" hangingPunct="1">
              <a:spcBef>
                <a:spcPts val="94"/>
              </a:spcBef>
            </a:pPr>
            <a:r>
              <a:rPr sz="1130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favorite</a:t>
            </a:r>
            <a:endParaRPr sz="1130" kern="120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087645" y="4636940"/>
            <a:ext cx="942489" cy="185963"/>
          </a:xfrm>
          <a:prstGeom prst="rect">
            <a:avLst/>
          </a:prstGeom>
        </p:spPr>
        <p:txBody>
          <a:bodyPr vert="horz" wrap="square" lIns="0" tIns="11953" rIns="0" bIns="0" rtlCol="0">
            <a:spAutoFit/>
          </a:bodyPr>
          <a:lstStyle/>
          <a:p>
            <a:pPr marL="11953" defTabSz="487695" hangingPunct="1">
              <a:spcBef>
                <a:spcPts val="94"/>
              </a:spcBef>
            </a:pPr>
            <a:r>
              <a:rPr sz="1130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least</a:t>
            </a:r>
            <a:r>
              <a:rPr sz="1130" kern="1200" spc="-47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130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favorite</a:t>
            </a:r>
            <a:endParaRPr sz="1130" kern="120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538190" y="4636940"/>
            <a:ext cx="570753" cy="185963"/>
          </a:xfrm>
          <a:prstGeom prst="rect">
            <a:avLst/>
          </a:prstGeom>
        </p:spPr>
        <p:txBody>
          <a:bodyPr vert="horz" wrap="square" lIns="0" tIns="11953" rIns="0" bIns="0" rtlCol="0">
            <a:spAutoFit/>
          </a:bodyPr>
          <a:lstStyle/>
          <a:p>
            <a:pPr marL="11953" defTabSz="487695" hangingPunct="1">
              <a:spcBef>
                <a:spcPts val="94"/>
              </a:spcBef>
            </a:pPr>
            <a:r>
              <a:rPr sz="1130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favorite</a:t>
            </a:r>
            <a:endParaRPr sz="1130" kern="120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6781628" y="4866918"/>
            <a:ext cx="48410" cy="148217"/>
          </a:xfrm>
          <a:custGeom>
            <a:avLst/>
            <a:gdLst/>
            <a:ahLst/>
            <a:cxnLst/>
            <a:rect l="l" t="t" r="r" b="b"/>
            <a:pathLst>
              <a:path w="51434" h="157479">
                <a:moveTo>
                  <a:pt x="51053" y="106679"/>
                </a:moveTo>
                <a:lnTo>
                  <a:pt x="0" y="106679"/>
                </a:lnTo>
                <a:lnTo>
                  <a:pt x="20576" y="147527"/>
                </a:lnTo>
                <a:lnTo>
                  <a:pt x="20576" y="119254"/>
                </a:lnTo>
                <a:lnTo>
                  <a:pt x="20953" y="121160"/>
                </a:lnTo>
                <a:lnTo>
                  <a:pt x="22098" y="122682"/>
                </a:lnTo>
                <a:lnTo>
                  <a:pt x="23620" y="123450"/>
                </a:lnTo>
                <a:lnTo>
                  <a:pt x="25526" y="123827"/>
                </a:lnTo>
                <a:lnTo>
                  <a:pt x="27432" y="123450"/>
                </a:lnTo>
                <a:lnTo>
                  <a:pt x="28954" y="122682"/>
                </a:lnTo>
                <a:lnTo>
                  <a:pt x="29715" y="121160"/>
                </a:lnTo>
                <a:lnTo>
                  <a:pt x="30099" y="119254"/>
                </a:lnTo>
                <a:lnTo>
                  <a:pt x="30099" y="148276"/>
                </a:lnTo>
                <a:lnTo>
                  <a:pt x="51053" y="106679"/>
                </a:lnTo>
                <a:close/>
              </a:path>
              <a:path w="51434" h="157479">
                <a:moveTo>
                  <a:pt x="30099" y="106679"/>
                </a:moveTo>
                <a:lnTo>
                  <a:pt x="30099" y="4957"/>
                </a:lnTo>
                <a:lnTo>
                  <a:pt x="29715" y="3051"/>
                </a:lnTo>
                <a:lnTo>
                  <a:pt x="28954" y="1528"/>
                </a:lnTo>
                <a:lnTo>
                  <a:pt x="27432" y="383"/>
                </a:lnTo>
                <a:lnTo>
                  <a:pt x="25526" y="0"/>
                </a:lnTo>
                <a:lnTo>
                  <a:pt x="23620" y="383"/>
                </a:lnTo>
                <a:lnTo>
                  <a:pt x="22098" y="1528"/>
                </a:lnTo>
                <a:lnTo>
                  <a:pt x="20953" y="3051"/>
                </a:lnTo>
                <a:lnTo>
                  <a:pt x="20576" y="4957"/>
                </a:lnTo>
                <a:lnTo>
                  <a:pt x="20576" y="106679"/>
                </a:lnTo>
                <a:lnTo>
                  <a:pt x="30099" y="106679"/>
                </a:lnTo>
                <a:close/>
              </a:path>
              <a:path w="51434" h="157479">
                <a:moveTo>
                  <a:pt x="30099" y="148276"/>
                </a:moveTo>
                <a:lnTo>
                  <a:pt x="30099" y="119254"/>
                </a:lnTo>
                <a:lnTo>
                  <a:pt x="29715" y="121160"/>
                </a:lnTo>
                <a:lnTo>
                  <a:pt x="28954" y="122682"/>
                </a:lnTo>
                <a:lnTo>
                  <a:pt x="27432" y="123450"/>
                </a:lnTo>
                <a:lnTo>
                  <a:pt x="25526" y="123827"/>
                </a:lnTo>
                <a:lnTo>
                  <a:pt x="23620" y="123450"/>
                </a:lnTo>
                <a:lnTo>
                  <a:pt x="22098" y="122682"/>
                </a:lnTo>
                <a:lnTo>
                  <a:pt x="20953" y="121160"/>
                </a:lnTo>
                <a:lnTo>
                  <a:pt x="20576" y="119254"/>
                </a:lnTo>
                <a:lnTo>
                  <a:pt x="20576" y="147527"/>
                </a:lnTo>
                <a:lnTo>
                  <a:pt x="25526" y="157355"/>
                </a:lnTo>
                <a:lnTo>
                  <a:pt x="30099" y="1482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4506026" y="4866918"/>
            <a:ext cx="48410" cy="148217"/>
          </a:xfrm>
          <a:custGeom>
            <a:avLst/>
            <a:gdLst/>
            <a:ahLst/>
            <a:cxnLst/>
            <a:rect l="l" t="t" r="r" b="b"/>
            <a:pathLst>
              <a:path w="51435" h="157479">
                <a:moveTo>
                  <a:pt x="51059" y="106679"/>
                </a:moveTo>
                <a:lnTo>
                  <a:pt x="0" y="106679"/>
                </a:lnTo>
                <a:lnTo>
                  <a:pt x="20960" y="148289"/>
                </a:lnTo>
                <a:lnTo>
                  <a:pt x="20960" y="119254"/>
                </a:lnTo>
                <a:lnTo>
                  <a:pt x="21337" y="121160"/>
                </a:lnTo>
                <a:lnTo>
                  <a:pt x="22098" y="122682"/>
                </a:lnTo>
                <a:lnTo>
                  <a:pt x="23620" y="123450"/>
                </a:lnTo>
                <a:lnTo>
                  <a:pt x="25526" y="123827"/>
                </a:lnTo>
                <a:lnTo>
                  <a:pt x="27432" y="123450"/>
                </a:lnTo>
                <a:lnTo>
                  <a:pt x="28954" y="122682"/>
                </a:lnTo>
                <a:lnTo>
                  <a:pt x="30099" y="121160"/>
                </a:lnTo>
                <a:lnTo>
                  <a:pt x="30483" y="119254"/>
                </a:lnTo>
                <a:lnTo>
                  <a:pt x="30483" y="147516"/>
                </a:lnTo>
                <a:lnTo>
                  <a:pt x="51059" y="106679"/>
                </a:lnTo>
                <a:close/>
              </a:path>
              <a:path w="51435" h="157479">
                <a:moveTo>
                  <a:pt x="30483" y="106679"/>
                </a:moveTo>
                <a:lnTo>
                  <a:pt x="30483" y="4957"/>
                </a:lnTo>
                <a:lnTo>
                  <a:pt x="30099" y="3051"/>
                </a:lnTo>
                <a:lnTo>
                  <a:pt x="28954" y="1528"/>
                </a:lnTo>
                <a:lnTo>
                  <a:pt x="27432" y="383"/>
                </a:lnTo>
                <a:lnTo>
                  <a:pt x="25526" y="0"/>
                </a:lnTo>
                <a:lnTo>
                  <a:pt x="23620" y="383"/>
                </a:lnTo>
                <a:lnTo>
                  <a:pt x="22098" y="1528"/>
                </a:lnTo>
                <a:lnTo>
                  <a:pt x="21337" y="3051"/>
                </a:lnTo>
                <a:lnTo>
                  <a:pt x="20960" y="4957"/>
                </a:lnTo>
                <a:lnTo>
                  <a:pt x="20960" y="106679"/>
                </a:lnTo>
                <a:lnTo>
                  <a:pt x="30483" y="106679"/>
                </a:lnTo>
                <a:close/>
              </a:path>
              <a:path w="51435" h="157479">
                <a:moveTo>
                  <a:pt x="30483" y="147516"/>
                </a:moveTo>
                <a:lnTo>
                  <a:pt x="30483" y="119254"/>
                </a:lnTo>
                <a:lnTo>
                  <a:pt x="30099" y="121160"/>
                </a:lnTo>
                <a:lnTo>
                  <a:pt x="28954" y="122682"/>
                </a:lnTo>
                <a:lnTo>
                  <a:pt x="27432" y="123450"/>
                </a:lnTo>
                <a:lnTo>
                  <a:pt x="25526" y="123827"/>
                </a:lnTo>
                <a:lnTo>
                  <a:pt x="23620" y="123450"/>
                </a:lnTo>
                <a:lnTo>
                  <a:pt x="22098" y="122682"/>
                </a:lnTo>
                <a:lnTo>
                  <a:pt x="21337" y="121160"/>
                </a:lnTo>
                <a:lnTo>
                  <a:pt x="20960" y="119254"/>
                </a:lnTo>
                <a:lnTo>
                  <a:pt x="20960" y="148289"/>
                </a:lnTo>
                <a:lnTo>
                  <a:pt x="25526" y="157355"/>
                </a:lnTo>
                <a:lnTo>
                  <a:pt x="30483" y="1475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2622006" y="4866918"/>
            <a:ext cx="48410" cy="148217"/>
          </a:xfrm>
          <a:custGeom>
            <a:avLst/>
            <a:gdLst/>
            <a:ahLst/>
            <a:cxnLst/>
            <a:rect l="l" t="t" r="r" b="b"/>
            <a:pathLst>
              <a:path w="51435" h="157479">
                <a:moveTo>
                  <a:pt x="51053" y="106679"/>
                </a:moveTo>
                <a:lnTo>
                  <a:pt x="0" y="106679"/>
                </a:lnTo>
                <a:lnTo>
                  <a:pt x="20576" y="147527"/>
                </a:lnTo>
                <a:lnTo>
                  <a:pt x="20576" y="119254"/>
                </a:lnTo>
                <a:lnTo>
                  <a:pt x="20953" y="121160"/>
                </a:lnTo>
                <a:lnTo>
                  <a:pt x="22098" y="122682"/>
                </a:lnTo>
                <a:lnTo>
                  <a:pt x="23620" y="123450"/>
                </a:lnTo>
                <a:lnTo>
                  <a:pt x="25526" y="123827"/>
                </a:lnTo>
                <a:lnTo>
                  <a:pt x="27432" y="123450"/>
                </a:lnTo>
                <a:lnTo>
                  <a:pt x="28954" y="122682"/>
                </a:lnTo>
                <a:lnTo>
                  <a:pt x="29715" y="121160"/>
                </a:lnTo>
                <a:lnTo>
                  <a:pt x="30099" y="119254"/>
                </a:lnTo>
                <a:lnTo>
                  <a:pt x="30099" y="148276"/>
                </a:lnTo>
                <a:lnTo>
                  <a:pt x="51053" y="106679"/>
                </a:lnTo>
                <a:close/>
              </a:path>
              <a:path w="51435" h="157479">
                <a:moveTo>
                  <a:pt x="30099" y="106679"/>
                </a:moveTo>
                <a:lnTo>
                  <a:pt x="30099" y="4957"/>
                </a:lnTo>
                <a:lnTo>
                  <a:pt x="29715" y="3051"/>
                </a:lnTo>
                <a:lnTo>
                  <a:pt x="28954" y="1528"/>
                </a:lnTo>
                <a:lnTo>
                  <a:pt x="27432" y="383"/>
                </a:lnTo>
                <a:lnTo>
                  <a:pt x="25526" y="0"/>
                </a:lnTo>
                <a:lnTo>
                  <a:pt x="23620" y="383"/>
                </a:lnTo>
                <a:lnTo>
                  <a:pt x="22098" y="1528"/>
                </a:lnTo>
                <a:lnTo>
                  <a:pt x="20953" y="3051"/>
                </a:lnTo>
                <a:lnTo>
                  <a:pt x="20576" y="4957"/>
                </a:lnTo>
                <a:lnTo>
                  <a:pt x="20576" y="106679"/>
                </a:lnTo>
                <a:lnTo>
                  <a:pt x="30099" y="106679"/>
                </a:lnTo>
                <a:close/>
              </a:path>
              <a:path w="51435" h="157479">
                <a:moveTo>
                  <a:pt x="30099" y="148276"/>
                </a:moveTo>
                <a:lnTo>
                  <a:pt x="30099" y="119254"/>
                </a:lnTo>
                <a:lnTo>
                  <a:pt x="29715" y="121160"/>
                </a:lnTo>
                <a:lnTo>
                  <a:pt x="28954" y="122682"/>
                </a:lnTo>
                <a:lnTo>
                  <a:pt x="27432" y="123450"/>
                </a:lnTo>
                <a:lnTo>
                  <a:pt x="25526" y="123827"/>
                </a:lnTo>
                <a:lnTo>
                  <a:pt x="23620" y="123450"/>
                </a:lnTo>
                <a:lnTo>
                  <a:pt x="22098" y="122682"/>
                </a:lnTo>
                <a:lnTo>
                  <a:pt x="20953" y="121160"/>
                </a:lnTo>
                <a:lnTo>
                  <a:pt x="20576" y="119254"/>
                </a:lnTo>
                <a:lnTo>
                  <a:pt x="20576" y="147527"/>
                </a:lnTo>
                <a:lnTo>
                  <a:pt x="25526" y="157355"/>
                </a:lnTo>
                <a:lnTo>
                  <a:pt x="30099" y="1482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8208678" y="4634072"/>
            <a:ext cx="942489" cy="185963"/>
          </a:xfrm>
          <a:prstGeom prst="rect">
            <a:avLst/>
          </a:prstGeom>
        </p:spPr>
        <p:txBody>
          <a:bodyPr vert="horz" wrap="square" lIns="0" tIns="11953" rIns="0" bIns="0" rtlCol="0">
            <a:spAutoFit/>
          </a:bodyPr>
          <a:lstStyle/>
          <a:p>
            <a:pPr marL="11953" defTabSz="487695" hangingPunct="1">
              <a:spcBef>
                <a:spcPts val="94"/>
              </a:spcBef>
            </a:pPr>
            <a:r>
              <a:rPr sz="1130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least</a:t>
            </a:r>
            <a:r>
              <a:rPr sz="1130" kern="1200" spc="-47" dirty="0">
                <a:solidFill>
                  <a:prstClr val="black"/>
                </a:solidFill>
                <a:latin typeface="Comic Sans MS"/>
                <a:cs typeface="Comic Sans MS"/>
              </a:rPr>
              <a:t> </a:t>
            </a:r>
            <a:r>
              <a:rPr sz="1130" kern="1200" spc="-4" dirty="0">
                <a:solidFill>
                  <a:prstClr val="black"/>
                </a:solidFill>
                <a:latin typeface="Comic Sans MS"/>
                <a:cs typeface="Comic Sans MS"/>
              </a:rPr>
              <a:t>favorite</a:t>
            </a:r>
            <a:endParaRPr sz="1130" kern="120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8626916" y="4864052"/>
            <a:ext cx="47812" cy="148217"/>
          </a:xfrm>
          <a:custGeom>
            <a:avLst/>
            <a:gdLst/>
            <a:ahLst/>
            <a:cxnLst/>
            <a:rect l="l" t="t" r="r" b="b"/>
            <a:pathLst>
              <a:path w="50800" h="157479">
                <a:moveTo>
                  <a:pt x="50669" y="106295"/>
                </a:moveTo>
                <a:lnTo>
                  <a:pt x="0" y="106295"/>
                </a:lnTo>
                <a:lnTo>
                  <a:pt x="20569" y="147467"/>
                </a:lnTo>
                <a:lnTo>
                  <a:pt x="20569" y="119254"/>
                </a:lnTo>
                <a:lnTo>
                  <a:pt x="20980" y="121160"/>
                </a:lnTo>
                <a:lnTo>
                  <a:pt x="22077" y="122682"/>
                </a:lnTo>
                <a:lnTo>
                  <a:pt x="23654" y="123443"/>
                </a:lnTo>
                <a:lnTo>
                  <a:pt x="25505" y="123827"/>
                </a:lnTo>
                <a:lnTo>
                  <a:pt x="27425" y="123443"/>
                </a:lnTo>
                <a:lnTo>
                  <a:pt x="28934" y="122682"/>
                </a:lnTo>
                <a:lnTo>
                  <a:pt x="29756" y="121160"/>
                </a:lnTo>
                <a:lnTo>
                  <a:pt x="30099" y="119254"/>
                </a:lnTo>
                <a:lnTo>
                  <a:pt x="30099" y="148028"/>
                </a:lnTo>
                <a:lnTo>
                  <a:pt x="50669" y="106295"/>
                </a:lnTo>
                <a:close/>
              </a:path>
              <a:path w="50800" h="157479">
                <a:moveTo>
                  <a:pt x="30099" y="106295"/>
                </a:moveTo>
                <a:lnTo>
                  <a:pt x="30099" y="4950"/>
                </a:lnTo>
                <a:lnTo>
                  <a:pt x="29756" y="3044"/>
                </a:lnTo>
                <a:lnTo>
                  <a:pt x="28934" y="1522"/>
                </a:lnTo>
                <a:lnTo>
                  <a:pt x="27425" y="377"/>
                </a:lnTo>
                <a:lnTo>
                  <a:pt x="25505" y="0"/>
                </a:lnTo>
                <a:lnTo>
                  <a:pt x="23654" y="377"/>
                </a:lnTo>
                <a:lnTo>
                  <a:pt x="22077" y="1522"/>
                </a:lnTo>
                <a:lnTo>
                  <a:pt x="20980" y="3044"/>
                </a:lnTo>
                <a:lnTo>
                  <a:pt x="20569" y="4950"/>
                </a:lnTo>
                <a:lnTo>
                  <a:pt x="20569" y="106295"/>
                </a:lnTo>
                <a:lnTo>
                  <a:pt x="30099" y="106295"/>
                </a:lnTo>
                <a:close/>
              </a:path>
              <a:path w="50800" h="157479">
                <a:moveTo>
                  <a:pt x="30099" y="148028"/>
                </a:moveTo>
                <a:lnTo>
                  <a:pt x="30099" y="119254"/>
                </a:lnTo>
                <a:lnTo>
                  <a:pt x="29756" y="121160"/>
                </a:lnTo>
                <a:lnTo>
                  <a:pt x="28934" y="122682"/>
                </a:lnTo>
                <a:lnTo>
                  <a:pt x="27425" y="123443"/>
                </a:lnTo>
                <a:lnTo>
                  <a:pt x="25505" y="123827"/>
                </a:lnTo>
                <a:lnTo>
                  <a:pt x="23654" y="123443"/>
                </a:lnTo>
                <a:lnTo>
                  <a:pt x="22077" y="122682"/>
                </a:lnTo>
                <a:lnTo>
                  <a:pt x="20980" y="121160"/>
                </a:lnTo>
                <a:lnTo>
                  <a:pt x="20569" y="119254"/>
                </a:lnTo>
                <a:lnTo>
                  <a:pt x="20569" y="147467"/>
                </a:lnTo>
                <a:lnTo>
                  <a:pt x="25505" y="157348"/>
                </a:lnTo>
                <a:lnTo>
                  <a:pt x="30099" y="1480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defTabSz="487695" hangingPunct="1"/>
            <a:endParaRPr sz="1694" kern="120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717908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005493">
          <a:alpha val="5000"/>
        </a:srgbClr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utura"/>
        <a:ea typeface="Futura"/>
        <a:cs typeface="Futur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61411" marR="61411" indent="0" algn="l" defTabSz="457200" rtl="0" fontAlgn="auto" latinLnBrk="0" hangingPunct="0">
          <a:lnSpc>
            <a:spcPct val="130000"/>
          </a:lnSpc>
          <a:spcBef>
            <a:spcPts val="0"/>
          </a:spcBef>
          <a:spcAft>
            <a:spcPts val="0"/>
          </a:spcAft>
          <a:buClr>
            <a:srgbClr val="000000"/>
          </a:buClr>
          <a:buSzTx/>
          <a:buFont typeface="Helvetica"/>
          <a:buNone/>
          <a:tabLst>
            <a:tab pos="1066800" algn="l"/>
          </a:tabLst>
          <a:defRPr kumimoji="0" sz="2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Lucida Sans"/>
            <a:ea typeface="Lucida Sans"/>
            <a:cs typeface="Lucida Sans"/>
            <a:sym typeface="Lucida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8D3124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Futura"/>
        <a:ea typeface="Futura"/>
        <a:cs typeface="Futura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61411" marR="61411" indent="0" algn="l" defTabSz="457200" rtl="0" fontAlgn="auto" latinLnBrk="0" hangingPunct="0">
          <a:lnSpc>
            <a:spcPct val="130000"/>
          </a:lnSpc>
          <a:spcBef>
            <a:spcPts val="0"/>
          </a:spcBef>
          <a:spcAft>
            <a:spcPts val="0"/>
          </a:spcAft>
          <a:buClr>
            <a:srgbClr val="000000"/>
          </a:buClr>
          <a:buSzTx/>
          <a:buFont typeface="Helvetica"/>
          <a:buNone/>
          <a:tabLst>
            <a:tab pos="1066800" algn="l"/>
          </a:tabLst>
          <a:defRPr kumimoji="0" sz="2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Lucida Sans"/>
            <a:ea typeface="Lucida Sans"/>
            <a:cs typeface="Lucida Sans"/>
            <a:sym typeface="Lucida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8D3124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797</TotalTime>
  <Words>4082</Words>
  <Application>Microsoft Macintosh PowerPoint</Application>
  <PresentationFormat>Custom</PresentationFormat>
  <Paragraphs>2509</Paragraphs>
  <Slides>44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9" baseType="lpstr">
      <vt:lpstr>ヒラギノ角ゴ ProN W3</vt:lpstr>
      <vt:lpstr>Arial</vt:lpstr>
      <vt:lpstr>Calibri</vt:lpstr>
      <vt:lpstr>Calibri Light</vt:lpstr>
      <vt:lpstr>Comic Sans MS</vt:lpstr>
      <vt:lpstr>Courier New</vt:lpstr>
      <vt:lpstr>Futura</vt:lpstr>
      <vt:lpstr>Helvetica</vt:lpstr>
      <vt:lpstr>Lucida Grande</vt:lpstr>
      <vt:lpstr>Lucida Sans</vt:lpstr>
      <vt:lpstr>Times</vt:lpstr>
      <vt:lpstr>Times New Roman</vt:lpstr>
      <vt:lpstr>Wingdings</vt:lpstr>
      <vt:lpstr>White</vt:lpstr>
      <vt:lpstr>Office Theme</vt:lpstr>
      <vt:lpstr>Stable Matching</vt:lpstr>
      <vt:lpstr>PowerPoint Presentation</vt:lpstr>
      <vt:lpstr>PowerPoint Presentation</vt:lpstr>
      <vt:lpstr>PowerPoint Presentation</vt:lpstr>
      <vt:lpstr>Matching Residents to Hospitals</vt:lpstr>
      <vt:lpstr>PowerPoint Presentation</vt:lpstr>
      <vt:lpstr>Stable Matching Problem</vt:lpstr>
      <vt:lpstr>Stable Matching Problem</vt:lpstr>
      <vt:lpstr>Stable Matching Problem</vt:lpstr>
      <vt:lpstr>Stable Matching Problem</vt:lpstr>
      <vt:lpstr>Stable Matching Problem</vt:lpstr>
      <vt:lpstr>Gale-Shapley Algorithm</vt:lpstr>
      <vt:lpstr>Gale–Shapley demo</vt:lpstr>
      <vt:lpstr>Gale–Shapley demo</vt:lpstr>
      <vt:lpstr>Gale–Shapley demo</vt:lpstr>
      <vt:lpstr>Gale–Shapley demo</vt:lpstr>
      <vt:lpstr>Gale–Shapley demo</vt:lpstr>
      <vt:lpstr>Gale–Shapley demo</vt:lpstr>
      <vt:lpstr>Gale–Shapley demo</vt:lpstr>
      <vt:lpstr>Gale–Shapley demo</vt:lpstr>
      <vt:lpstr>Gale–Shapley demo</vt:lpstr>
      <vt:lpstr>Gale–Shapley demo</vt:lpstr>
      <vt:lpstr>Gale–Shapley demo</vt:lpstr>
      <vt:lpstr>Gale–Shapley demo</vt:lpstr>
      <vt:lpstr>Gale–Shapley demo</vt:lpstr>
      <vt:lpstr>Gale–Shapley demo</vt:lpstr>
      <vt:lpstr>Gale–Shapley demo</vt:lpstr>
      <vt:lpstr>Gale–Shapley demo</vt:lpstr>
      <vt:lpstr>Gale–Shapley demo</vt:lpstr>
      <vt:lpstr>Gale–Shapley demo</vt:lpstr>
      <vt:lpstr>Gale–Shapley demo</vt:lpstr>
      <vt:lpstr>Gale–Shapley demo</vt:lpstr>
      <vt:lpstr>Gale–Shapley demo</vt:lpstr>
      <vt:lpstr>Gale–Shapley demo</vt:lpstr>
      <vt:lpstr>Gale–Shapley demo</vt:lpstr>
      <vt:lpstr>Gale–Shapley demo</vt:lpstr>
      <vt:lpstr>Gale–Shapley demo</vt:lpstr>
      <vt:lpstr>Gale–Shapley demo</vt:lpstr>
      <vt:lpstr>Gale–Shapley demo</vt:lpstr>
      <vt:lpstr>Gale–Shapley demo</vt:lpstr>
      <vt:lpstr>Gale–Shapley demo</vt:lpstr>
      <vt:lpstr>Gale–Shapley demo</vt:lpstr>
      <vt:lpstr>Time Complexity</vt:lpstr>
      <vt:lpstr>Other Analysis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 Stable Matching</dc:title>
  <cp:lastModifiedBy>Microsoft Office User</cp:lastModifiedBy>
  <cp:revision>14</cp:revision>
  <dcterms:modified xsi:type="dcterms:W3CDTF">2022-09-07T03:58:13Z</dcterms:modified>
</cp:coreProperties>
</file>